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 id="268" r:id="rId38"/>
    <p:sldId id="269" r:id="rId39"/>
    <p:sldId id="270" r:id="rId40"/>
    <p:sldId id="271"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Fira Sans Bold" charset="1" panose="020B0803050000020004"/>
      <p:regular r:id="rId14"/>
    </p:embeddedFont>
    <p:embeddedFont>
      <p:font typeface="Fira Sans Bold Bold" charset="1" panose="020B0903050000020004"/>
      <p:regular r:id="rId15"/>
    </p:embeddedFont>
    <p:embeddedFont>
      <p:font typeface="Fira Sans Bold Italics" charset="1" panose="020B0803050000020004"/>
      <p:regular r:id="rId16"/>
    </p:embeddedFont>
    <p:embeddedFont>
      <p:font typeface="Fira Sans Bold Bold Italics" charset="1" panose="020B0903050000020004"/>
      <p:regular r:id="rId17"/>
    </p:embeddedFont>
    <p:embeddedFont>
      <p:font typeface="Fira Sans Light" charset="1" panose="020B0403050000020004"/>
      <p:regular r:id="rId18"/>
    </p:embeddedFont>
    <p:embeddedFont>
      <p:font typeface="Fira Sans Light Bold" charset="1" panose="020B0503050000020004"/>
      <p:regular r:id="rId19"/>
    </p:embeddedFont>
    <p:embeddedFont>
      <p:font typeface="Fira Sans Light Italics" charset="1" panose="020B0403050000020004"/>
      <p:regular r:id="rId20"/>
    </p:embeddedFont>
    <p:embeddedFont>
      <p:font typeface="Fira Sans Light Bold Italics" charset="1" panose="020B0503050000020004"/>
      <p:regular r:id="rId21"/>
    </p:embeddedFont>
    <p:embeddedFont>
      <p:font typeface="Fira Sans Medium" charset="1" panose="020B0603050000020004"/>
      <p:regular r:id="rId22"/>
    </p:embeddedFont>
    <p:embeddedFont>
      <p:font typeface="Fira Sans Medium Bold" charset="1" panose="020B0603050000020004"/>
      <p:regular r:id="rId23"/>
    </p:embeddedFont>
    <p:embeddedFont>
      <p:font typeface="Fira Sans Medium Italics" charset="1" panose="020B0603050000020004"/>
      <p:regular r:id="rId24"/>
    </p:embeddedFont>
    <p:embeddedFont>
      <p:font typeface="Fira Sans Medium Bold Italics" charset="1" panose="020B0703050000020004"/>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slides/slide1.xml" Type="http://schemas.openxmlformats.org/officeDocument/2006/relationships/slide"/><Relationship Id="rId27" Target="slides/slide2.xml" Type="http://schemas.openxmlformats.org/officeDocument/2006/relationships/slide"/><Relationship Id="rId28" Target="slides/slide3.xml" Type="http://schemas.openxmlformats.org/officeDocument/2006/relationships/slide"/><Relationship Id="rId29" Target="slides/slide4.xml" Type="http://schemas.openxmlformats.org/officeDocument/2006/relationships/slide"/><Relationship Id="rId3" Target="viewProps.xml" Type="http://schemas.openxmlformats.org/officeDocument/2006/relationships/viewProps"/><Relationship Id="rId30" Target="slides/slide5.xml" Type="http://schemas.openxmlformats.org/officeDocument/2006/relationships/slide"/><Relationship Id="rId31" Target="slides/slide6.xml" Type="http://schemas.openxmlformats.org/officeDocument/2006/relationships/slide"/><Relationship Id="rId32" Target="slides/slide7.xml" Type="http://schemas.openxmlformats.org/officeDocument/2006/relationships/slide"/><Relationship Id="rId33" Target="slides/slide8.xml" Type="http://schemas.openxmlformats.org/officeDocument/2006/relationships/slide"/><Relationship Id="rId34" Target="slides/slide9.xml" Type="http://schemas.openxmlformats.org/officeDocument/2006/relationships/slide"/><Relationship Id="rId35" Target="slides/slide10.xml" Type="http://schemas.openxmlformats.org/officeDocument/2006/relationships/slide"/><Relationship Id="rId36" Target="slides/slide11.xml" Type="http://schemas.openxmlformats.org/officeDocument/2006/relationships/slide"/><Relationship Id="rId37" Target="slides/slide12.xml" Type="http://schemas.openxmlformats.org/officeDocument/2006/relationships/slide"/><Relationship Id="rId38" Target="slides/slide13.xml" Type="http://schemas.openxmlformats.org/officeDocument/2006/relationships/slide"/><Relationship Id="rId39" Target="slides/slide14.xml" Type="http://schemas.openxmlformats.org/officeDocument/2006/relationships/slide"/><Relationship Id="rId4" Target="theme/theme1.xml" Type="http://schemas.openxmlformats.org/officeDocument/2006/relationships/theme"/><Relationship Id="rId40" Target="slides/slide15.xml" Type="http://schemas.openxmlformats.org/officeDocument/2006/relationships/slide"/><Relationship Id="rId41" Target="slides/slide16.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jpeg>
</file>

<file path=ppt/media/image2.svg>
</file>

<file path=ppt/media/image3.jpeg>
</file>

<file path=ppt/media/image4.jpeg>
</file>

<file path=ppt/media/image5.jpeg>
</file>

<file path=ppt/media/image6.jpeg>
</file>

<file path=ppt/media/image7.pn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0" y="3844659"/>
            <a:ext cx="14324762" cy="3009900"/>
          </a:xfrm>
          <a:prstGeom prst="rect">
            <a:avLst/>
          </a:prstGeom>
        </p:spPr>
        <p:txBody>
          <a:bodyPr anchor="t" rtlCol="false" tIns="0" lIns="0" bIns="0" rIns="0">
            <a:spAutoFit/>
          </a:bodyPr>
          <a:lstStyle/>
          <a:p>
            <a:pPr algn="ctr">
              <a:lnSpc>
                <a:spcPts val="11880"/>
              </a:lnSpc>
            </a:pPr>
            <a:r>
              <a:rPr lang="en-US" sz="9900">
                <a:solidFill>
                  <a:srgbClr val="000000"/>
                </a:solidFill>
                <a:latin typeface="Fira Sans Bold"/>
              </a:rPr>
              <a:t>STARTUP FUNDING</a:t>
            </a:r>
          </a:p>
          <a:p>
            <a:pPr algn="ctr">
              <a:lnSpc>
                <a:spcPts val="11880"/>
              </a:lnSpc>
            </a:pPr>
            <a:r>
              <a:rPr lang="en-US" sz="9900">
                <a:solidFill>
                  <a:srgbClr val="000000"/>
                </a:solidFill>
                <a:latin typeface="Fira Sans Bold"/>
              </a:rPr>
              <a:t> IN INDIA</a:t>
            </a:r>
          </a:p>
        </p:txBody>
      </p:sp>
      <p:grpSp>
        <p:nvGrpSpPr>
          <p:cNvPr name="Group 3" id="3"/>
          <p:cNvGrpSpPr/>
          <p:nvPr/>
        </p:nvGrpSpPr>
        <p:grpSpPr>
          <a:xfrm rot="0">
            <a:off x="14328902" y="2317173"/>
            <a:ext cx="7321033" cy="6340049"/>
            <a:chOff x="0" y="0"/>
            <a:chExt cx="3619627" cy="3134614"/>
          </a:xfrm>
        </p:grpSpPr>
        <p:sp>
          <p:nvSpPr>
            <p:cNvPr name="Freeform 4" id="4"/>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0">
            <a:off x="12122944" y="7035126"/>
            <a:ext cx="4970154" cy="4304177"/>
            <a:chOff x="0" y="0"/>
            <a:chExt cx="3619627" cy="3134614"/>
          </a:xfrm>
        </p:grpSpPr>
        <p:sp>
          <p:nvSpPr>
            <p:cNvPr name="Freeform 6" id="6"/>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2336342" y="5954842"/>
            <a:ext cx="2271679" cy="1967285"/>
            <a:chOff x="0" y="0"/>
            <a:chExt cx="3619627" cy="3134614"/>
          </a:xfrm>
        </p:grpSpPr>
        <p:sp>
          <p:nvSpPr>
            <p:cNvPr name="Freeform 8" id="8"/>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9" id="9"/>
          <p:cNvGrpSpPr/>
          <p:nvPr/>
        </p:nvGrpSpPr>
        <p:grpSpPr>
          <a:xfrm rot="0">
            <a:off x="13737770" y="373605"/>
            <a:ext cx="3799619" cy="3290488"/>
            <a:chOff x="0" y="0"/>
            <a:chExt cx="3619627" cy="3134614"/>
          </a:xfrm>
        </p:grpSpPr>
        <p:sp>
          <p:nvSpPr>
            <p:cNvPr name="Freeform 10" id="10"/>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pic>
        <p:nvPicPr>
          <p:cNvPr name="Picture 11" id="1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1028700"/>
            <a:ext cx="678758" cy="586200"/>
          </a:xfrm>
          <a:prstGeom prst="rect">
            <a:avLst/>
          </a:prstGeom>
        </p:spPr>
      </p:pic>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0" y="-529807"/>
            <a:ext cx="18511181" cy="10816807"/>
            <a:chOff x="0" y="0"/>
            <a:chExt cx="4875373" cy="2848871"/>
          </a:xfrm>
        </p:grpSpPr>
        <p:sp>
          <p:nvSpPr>
            <p:cNvPr name="Freeform 3" id="3"/>
            <p:cNvSpPr/>
            <p:nvPr/>
          </p:nvSpPr>
          <p:spPr>
            <a:xfrm flipH="false" flipV="false">
              <a:off x="0" y="0"/>
              <a:ext cx="4875373" cy="2848871"/>
            </a:xfrm>
            <a:custGeom>
              <a:avLst/>
              <a:gdLst/>
              <a:ahLst/>
              <a:cxnLst/>
              <a:rect r="r" b="b" t="t" l="l"/>
              <a:pathLst>
                <a:path h="2848871" w="4875373">
                  <a:moveTo>
                    <a:pt x="0" y="0"/>
                  </a:moveTo>
                  <a:lnTo>
                    <a:pt x="4875373" y="0"/>
                  </a:lnTo>
                  <a:lnTo>
                    <a:pt x="4875373" y="2848871"/>
                  </a:lnTo>
                  <a:lnTo>
                    <a:pt x="0" y="2848871"/>
                  </a:lnTo>
                  <a:close/>
                </a:path>
              </a:pathLst>
            </a:custGeom>
            <a:solidFill>
              <a:srgbClr val="004651"/>
            </a:solidFill>
          </p:spPr>
        </p:sp>
        <p:sp>
          <p:nvSpPr>
            <p:cNvPr name="TextBox 4" id="4"/>
            <p:cNvSpPr txBox="true"/>
            <p:nvPr/>
          </p:nvSpPr>
          <p:spPr>
            <a:xfrm>
              <a:off x="0" y="-104775"/>
              <a:ext cx="812800" cy="917575"/>
            </a:xfrm>
            <a:prstGeom prst="rect">
              <a:avLst/>
            </a:prstGeom>
          </p:spPr>
          <p:txBody>
            <a:bodyPr anchor="ctr" rtlCol="false" tIns="50800" lIns="50800" bIns="50800" rIns="50800"/>
            <a:lstStyle/>
            <a:p>
              <a:pPr algn="ctr">
                <a:lnSpc>
                  <a:spcPts val="7279"/>
                </a:lnSpc>
              </a:pPr>
              <a:r>
                <a:rPr lang="en-US" sz="5199">
                  <a:solidFill>
                    <a:srgbClr val="FFFFFF"/>
                  </a:solidFill>
                  <a:latin typeface="Fira Sans Medium"/>
                </a:rPr>
                <a:t> </a:t>
              </a:r>
            </a:p>
          </p:txBody>
        </p:sp>
      </p:grpSp>
      <p:pic>
        <p:nvPicPr>
          <p:cNvPr name="Picture 5" id="5"/>
          <p:cNvPicPr>
            <a:picLocks noChangeAspect="true"/>
          </p:cNvPicPr>
          <p:nvPr/>
        </p:nvPicPr>
        <p:blipFill>
          <a:blip r:embed="rId2"/>
          <a:srcRect l="0" t="5497" r="0" b="575"/>
          <a:stretch>
            <a:fillRect/>
          </a:stretch>
        </p:blipFill>
        <p:spPr>
          <a:xfrm flipH="false" flipV="false" rot="0">
            <a:off x="1028700" y="3761732"/>
            <a:ext cx="8751265" cy="5059367"/>
          </a:xfrm>
          <a:prstGeom prst="rect">
            <a:avLst/>
          </a:prstGeom>
        </p:spPr>
      </p:pic>
      <p:sp>
        <p:nvSpPr>
          <p:cNvPr name="TextBox 6" id="6"/>
          <p:cNvSpPr txBox="true"/>
          <p:nvPr/>
        </p:nvSpPr>
        <p:spPr>
          <a:xfrm rot="0">
            <a:off x="2700955" y="643363"/>
            <a:ext cx="11879064" cy="1233805"/>
          </a:xfrm>
          <a:prstGeom prst="rect">
            <a:avLst/>
          </a:prstGeom>
        </p:spPr>
        <p:txBody>
          <a:bodyPr anchor="t" rtlCol="false" tIns="0" lIns="0" bIns="0" rIns="0">
            <a:spAutoFit/>
          </a:bodyPr>
          <a:lstStyle/>
          <a:p>
            <a:pPr algn="ctr">
              <a:lnSpc>
                <a:spcPts val="5179"/>
              </a:lnSpc>
            </a:pPr>
            <a:r>
              <a:rPr lang="en-US" sz="3699">
                <a:solidFill>
                  <a:srgbClr val="FFFFFF"/>
                </a:solidFill>
                <a:latin typeface="Canva Sans Bold"/>
              </a:rPr>
              <a:t>Relationship Between Funding Amount and Succes</a:t>
            </a:r>
            <a:r>
              <a:rPr lang="en-US" sz="3699">
                <a:solidFill>
                  <a:srgbClr val="FFFFFF"/>
                </a:solidFill>
                <a:latin typeface="Canva Sans"/>
              </a:rPr>
              <a:t>s</a:t>
            </a:r>
          </a:p>
          <a:p>
            <a:pPr algn="ctr">
              <a:lnSpc>
                <a:spcPts val="4759"/>
              </a:lnSpc>
            </a:pPr>
          </a:p>
        </p:txBody>
      </p:sp>
      <p:sp>
        <p:nvSpPr>
          <p:cNvPr name="TextBox 7" id="7"/>
          <p:cNvSpPr txBox="true"/>
          <p:nvPr/>
        </p:nvSpPr>
        <p:spPr>
          <a:xfrm rot="0">
            <a:off x="9779965" y="1820019"/>
            <a:ext cx="7912613" cy="7843520"/>
          </a:xfrm>
          <a:prstGeom prst="rect">
            <a:avLst/>
          </a:prstGeom>
        </p:spPr>
        <p:txBody>
          <a:bodyPr anchor="t" rtlCol="false" tIns="0" lIns="0" bIns="0" rIns="0">
            <a:spAutoFit/>
          </a:bodyPr>
          <a:lstStyle/>
          <a:p>
            <a:pPr algn="just" marL="690881" indent="-345440" lvl="1">
              <a:lnSpc>
                <a:spcPts val="4480"/>
              </a:lnSpc>
              <a:buFont typeface="Arial"/>
              <a:buChar char="•"/>
            </a:pPr>
            <a:r>
              <a:rPr lang="en-US" sz="3200">
                <a:solidFill>
                  <a:srgbClr val="FFFFFF"/>
                </a:solidFill>
                <a:latin typeface="Canva Sans"/>
              </a:rPr>
              <a:t> The linear regression model shows that for every additional million rupees of funding, the success rate of the startup increases by 0.7%.</a:t>
            </a:r>
          </a:p>
          <a:p>
            <a:pPr algn="just" marL="690881" indent="-345440" lvl="1">
              <a:lnSpc>
                <a:spcPts val="4480"/>
              </a:lnSpc>
              <a:buFont typeface="Arial"/>
              <a:buChar char="•"/>
            </a:pPr>
            <a:r>
              <a:rPr lang="en-US" sz="3200">
                <a:solidFill>
                  <a:srgbClr val="FFFFFF"/>
                </a:solidFill>
                <a:latin typeface="Canva Sans"/>
              </a:rPr>
              <a:t> The p-value of the model is also very low, indicating that the relationship between success rate and funding amount is statistically significant.</a:t>
            </a:r>
          </a:p>
          <a:p>
            <a:pPr algn="just" marL="690881" indent="-345440" lvl="1">
              <a:lnSpc>
                <a:spcPts val="4480"/>
              </a:lnSpc>
              <a:buFont typeface="Arial"/>
              <a:buChar char="•"/>
            </a:pPr>
            <a:r>
              <a:rPr lang="en-US" sz="3200">
                <a:solidFill>
                  <a:srgbClr val="FFFFFF"/>
                </a:solidFill>
                <a:latin typeface="Canva Sans"/>
              </a:rPr>
              <a:t>The scatterplot of funding amount vs. success rate also shows a positive trend, with higher funding amounts generally corresponding to higher success rates. </a:t>
            </a:r>
          </a:p>
        </p:txBody>
      </p:sp>
      <p:sp>
        <p:nvSpPr>
          <p:cNvPr name="TextBox 8" id="8"/>
          <p:cNvSpPr txBox="true"/>
          <p:nvPr/>
        </p:nvSpPr>
        <p:spPr>
          <a:xfrm rot="0">
            <a:off x="504326" y="2220137"/>
            <a:ext cx="8751265" cy="580390"/>
          </a:xfrm>
          <a:prstGeom prst="rect">
            <a:avLst/>
          </a:prstGeom>
        </p:spPr>
        <p:txBody>
          <a:bodyPr anchor="t" rtlCol="false" tIns="0" lIns="0" bIns="0" rIns="0">
            <a:spAutoFit/>
          </a:bodyPr>
          <a:lstStyle/>
          <a:p>
            <a:pPr algn="ctr">
              <a:lnSpc>
                <a:spcPts val="4759"/>
              </a:lnSpc>
            </a:pPr>
            <a:r>
              <a:rPr lang="en-US" sz="3399">
                <a:solidFill>
                  <a:srgbClr val="FFFFFF"/>
                </a:solidFill>
                <a:latin typeface="Canva Sans"/>
              </a:rPr>
              <a:t>BY APPLYING LINEAR REGRESSION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620" r="0" b="3722"/>
          <a:stretch>
            <a:fillRect/>
          </a:stretch>
        </p:blipFill>
        <p:spPr>
          <a:xfrm flipH="false" flipV="false" rot="0">
            <a:off x="8911737" y="3205390"/>
            <a:ext cx="8347563" cy="4731289"/>
          </a:xfrm>
          <a:prstGeom prst="rect">
            <a:avLst/>
          </a:prstGeom>
        </p:spPr>
      </p:pic>
      <p:sp>
        <p:nvSpPr>
          <p:cNvPr name="TextBox 3" id="3"/>
          <p:cNvSpPr txBox="true"/>
          <p:nvPr/>
        </p:nvSpPr>
        <p:spPr>
          <a:xfrm rot="0">
            <a:off x="1028700" y="962025"/>
            <a:ext cx="15421941" cy="1167834"/>
          </a:xfrm>
          <a:prstGeom prst="rect">
            <a:avLst/>
          </a:prstGeom>
        </p:spPr>
        <p:txBody>
          <a:bodyPr anchor="t" rtlCol="false" tIns="0" lIns="0" bIns="0" rIns="0">
            <a:spAutoFit/>
          </a:bodyPr>
          <a:lstStyle/>
          <a:p>
            <a:pPr algn="ctr">
              <a:lnSpc>
                <a:spcPts val="4641"/>
              </a:lnSpc>
            </a:pPr>
            <a:r>
              <a:rPr lang="en-US" sz="3315">
                <a:solidFill>
                  <a:srgbClr val="000000"/>
                </a:solidFill>
                <a:latin typeface="Canva Sans Bold"/>
              </a:rPr>
              <a:t>Do startups in certain industries receive more funding in India than others</a:t>
            </a:r>
            <a:r>
              <a:rPr lang="en-US" sz="3315">
                <a:solidFill>
                  <a:srgbClr val="000000"/>
                </a:solidFill>
                <a:latin typeface="Canva Sans"/>
              </a:rPr>
              <a:t>?</a:t>
            </a:r>
          </a:p>
          <a:p>
            <a:pPr algn="ctr">
              <a:lnSpc>
                <a:spcPts val="4782"/>
              </a:lnSpc>
            </a:pPr>
          </a:p>
        </p:txBody>
      </p:sp>
      <p:sp>
        <p:nvSpPr>
          <p:cNvPr name="TextBox 4" id="4"/>
          <p:cNvSpPr txBox="true"/>
          <p:nvPr/>
        </p:nvSpPr>
        <p:spPr>
          <a:xfrm rot="0">
            <a:off x="1028700" y="2072709"/>
            <a:ext cx="7532935" cy="7608570"/>
          </a:xfrm>
          <a:prstGeom prst="rect">
            <a:avLst/>
          </a:prstGeom>
        </p:spPr>
        <p:txBody>
          <a:bodyPr anchor="t" rtlCol="false" tIns="0" lIns="0" bIns="0" rIns="0">
            <a:spAutoFit/>
          </a:bodyPr>
          <a:lstStyle/>
          <a:p>
            <a:pPr algn="just">
              <a:lnSpc>
                <a:spcPts val="3779"/>
              </a:lnSpc>
              <a:spcBef>
                <a:spcPct val="0"/>
              </a:spcBef>
            </a:pPr>
            <a:r>
              <a:rPr lang="en-US" sz="2700">
                <a:solidFill>
                  <a:srgbClr val="000000"/>
                </a:solidFill>
                <a:latin typeface="Canva Sans"/>
              </a:rPr>
              <a:t>The resulting plot can help to identify which industries receive higher median funding amounts in India than others, which could be an indicator of higher levels of investment in those industries. This information could be useful for startups and investors who are looking to enter or invest in specific industries.</a:t>
            </a:r>
          </a:p>
          <a:p>
            <a:pPr algn="just">
              <a:lnSpc>
                <a:spcPts val="3779"/>
              </a:lnSpc>
              <a:spcBef>
                <a:spcPct val="0"/>
              </a:spcBef>
            </a:pPr>
          </a:p>
          <a:p>
            <a:pPr algn="just">
              <a:lnSpc>
                <a:spcPts val="3779"/>
              </a:lnSpc>
              <a:spcBef>
                <a:spcPct val="0"/>
              </a:spcBef>
            </a:pPr>
            <a:r>
              <a:rPr lang="en-US" sz="2700">
                <a:solidFill>
                  <a:srgbClr val="000000"/>
                </a:solidFill>
                <a:latin typeface="Canva Sans"/>
              </a:rPr>
              <a:t>Based on the output of the code provided, it appears that the industries of Homecomfort, Education, Healthcare, and Tech have higher median funding amounts compared to other industries in the dataset. These industries have median funding amounts of 8 million, 7 million, 5.5 million, and 6 million respectively.</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2593" t="0" r="10717" b="0"/>
          <a:stretch>
            <a:fillRect/>
          </a:stretch>
        </p:blipFill>
        <p:spPr>
          <a:xfrm flipH="false" flipV="false" rot="0">
            <a:off x="8379595" y="3243179"/>
            <a:ext cx="8879705" cy="4999657"/>
          </a:xfrm>
          <a:prstGeom prst="rect">
            <a:avLst/>
          </a:prstGeom>
        </p:spPr>
      </p:pic>
      <p:sp>
        <p:nvSpPr>
          <p:cNvPr name="TextBox 3" id="3"/>
          <p:cNvSpPr txBox="true"/>
          <p:nvPr/>
        </p:nvSpPr>
        <p:spPr>
          <a:xfrm rot="0">
            <a:off x="3706663" y="971550"/>
            <a:ext cx="10874673" cy="587375"/>
          </a:xfrm>
          <a:prstGeom prst="rect">
            <a:avLst/>
          </a:prstGeom>
        </p:spPr>
        <p:txBody>
          <a:bodyPr anchor="t" rtlCol="false" tIns="0" lIns="0" bIns="0" rIns="0">
            <a:spAutoFit/>
          </a:bodyPr>
          <a:lstStyle/>
          <a:p>
            <a:pPr algn="ctr">
              <a:lnSpc>
                <a:spcPts val="4899"/>
              </a:lnSpc>
            </a:pPr>
            <a:r>
              <a:rPr lang="en-US" sz="3499">
                <a:solidFill>
                  <a:srgbClr val="000000"/>
                </a:solidFill>
                <a:latin typeface="Canva Sans Bold"/>
              </a:rPr>
              <a:t>COMMON INDUSTRY FOR SUCCESSFUL START-UP</a:t>
            </a:r>
          </a:p>
        </p:txBody>
      </p:sp>
      <p:sp>
        <p:nvSpPr>
          <p:cNvPr name="TextBox 4" id="4"/>
          <p:cNvSpPr txBox="true"/>
          <p:nvPr/>
        </p:nvSpPr>
        <p:spPr>
          <a:xfrm rot="0">
            <a:off x="1028700" y="2472557"/>
            <a:ext cx="6808928" cy="7120910"/>
          </a:xfrm>
          <a:prstGeom prst="rect">
            <a:avLst/>
          </a:prstGeom>
        </p:spPr>
        <p:txBody>
          <a:bodyPr anchor="t" rtlCol="false" tIns="0" lIns="0" bIns="0" rIns="0">
            <a:spAutoFit/>
          </a:bodyPr>
          <a:lstStyle/>
          <a:p>
            <a:pPr algn="just">
              <a:lnSpc>
                <a:spcPts val="3418"/>
              </a:lnSpc>
            </a:pPr>
            <a:r>
              <a:rPr lang="en-US" sz="2441">
                <a:solidFill>
                  <a:srgbClr val="000000"/>
                </a:solidFill>
                <a:latin typeface="Canva Sans"/>
              </a:rPr>
              <a:t>After researching and with the help of graph analysis for the common industry for successful startups we came to know that healthcare and the tech industry are more successful in comparison to other industries like finance , food , education , etc. But among these two industries healthcare industries are more successful than among all. So , we can conclude that healthcare industries are more successful startups. Also we can clearly see from the graph that in the aerospace and logistics department that are the least or we can say that they are the outliers. So, there is a minimum chance of success in the logistics and aerospace department.</a:t>
            </a:r>
          </a:p>
          <a:p>
            <a:pPr algn="ctr">
              <a:lnSpc>
                <a:spcPts val="2249"/>
              </a:lnSpc>
            </a:pP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5086350"/>
            <a:ext cx="8460482" cy="3453130"/>
          </a:xfrm>
          <a:prstGeom prst="rect">
            <a:avLst/>
          </a:prstGeom>
        </p:spPr>
        <p:txBody>
          <a:bodyPr anchor="t" rtlCol="false" tIns="0" lIns="0" bIns="0" rIns="0">
            <a:spAutoFit/>
          </a:bodyPr>
          <a:lstStyle/>
          <a:p>
            <a:pPr>
              <a:lnSpc>
                <a:spcPts val="3919"/>
              </a:lnSpc>
            </a:pPr>
            <a:r>
              <a:rPr lang="en-US" sz="2799">
                <a:solidFill>
                  <a:srgbClr val="000000"/>
                </a:solidFill>
                <a:latin typeface="Canva Sans Bold"/>
              </a:rPr>
              <a:t>T-test: Two-Sample Assuming Unequal Variances</a:t>
            </a:r>
          </a:p>
          <a:p>
            <a:pPr>
              <a:lnSpc>
                <a:spcPts val="3919"/>
              </a:lnSpc>
            </a:pPr>
          </a:p>
          <a:p>
            <a:pPr>
              <a:lnSpc>
                <a:spcPts val="3919"/>
              </a:lnSpc>
            </a:pPr>
            <a:r>
              <a:rPr lang="en-US" sz="2799">
                <a:solidFill>
                  <a:srgbClr val="000000"/>
                </a:solidFill>
                <a:latin typeface="Canva Sans Bold"/>
              </a:rPr>
              <a:t>t = 1.9069, df = 6.7715, p-value = 0.09961</a:t>
            </a:r>
          </a:p>
          <a:p>
            <a:pPr>
              <a:lnSpc>
                <a:spcPts val="3919"/>
              </a:lnSpc>
            </a:pPr>
            <a:r>
              <a:rPr lang="en-US" sz="2799">
                <a:solidFill>
                  <a:srgbClr val="000000"/>
                </a:solidFill>
                <a:latin typeface="Canva Sans Bold"/>
              </a:rPr>
              <a:t>95% confidence interval: -0.7456551, 6.7456551</a:t>
            </a:r>
          </a:p>
          <a:p>
            <a:pPr>
              <a:lnSpc>
                <a:spcPts val="3919"/>
              </a:lnSpc>
            </a:pPr>
            <a:r>
              <a:rPr lang="en-US" sz="2799">
                <a:solidFill>
                  <a:srgbClr val="000000"/>
                </a:solidFill>
                <a:latin typeface="Canva Sans Bold"/>
              </a:rPr>
              <a:t>sample estimates:</a:t>
            </a:r>
          </a:p>
          <a:p>
            <a:pPr>
              <a:lnSpc>
                <a:spcPts val="3919"/>
              </a:lnSpc>
            </a:pPr>
            <a:r>
              <a:rPr lang="en-US" sz="2799">
                <a:solidFill>
                  <a:srgbClr val="000000"/>
                </a:solidFill>
                <a:latin typeface="Canva Sans Bold"/>
              </a:rPr>
              <a:t>mean of x(healthcare): 6.5</a:t>
            </a:r>
          </a:p>
          <a:p>
            <a:pPr>
              <a:lnSpc>
                <a:spcPts val="3919"/>
              </a:lnSpc>
              <a:spcBef>
                <a:spcPct val="0"/>
              </a:spcBef>
            </a:pPr>
            <a:r>
              <a:rPr lang="en-US" sz="2799">
                <a:solidFill>
                  <a:srgbClr val="000000"/>
                </a:solidFill>
                <a:latin typeface="Canva Sans Bold"/>
              </a:rPr>
              <a:t>mean of y(other): 3.4667</a:t>
            </a:r>
          </a:p>
        </p:txBody>
      </p:sp>
      <p:sp>
        <p:nvSpPr>
          <p:cNvPr name="TextBox 3" id="3"/>
          <p:cNvSpPr txBox="true"/>
          <p:nvPr/>
        </p:nvSpPr>
        <p:spPr>
          <a:xfrm rot="0">
            <a:off x="1028700" y="3507672"/>
            <a:ext cx="7796610"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Bold"/>
              </a:rPr>
              <a:t>BY APPLING T TEST</a:t>
            </a:r>
          </a:p>
        </p:txBody>
      </p:sp>
      <p:sp>
        <p:nvSpPr>
          <p:cNvPr name="TextBox 4" id="4"/>
          <p:cNvSpPr txBox="true"/>
          <p:nvPr/>
        </p:nvSpPr>
        <p:spPr>
          <a:xfrm rot="0">
            <a:off x="10008946" y="3155946"/>
            <a:ext cx="7250354" cy="5950585"/>
          </a:xfrm>
          <a:prstGeom prst="rect">
            <a:avLst/>
          </a:prstGeom>
        </p:spPr>
        <p:txBody>
          <a:bodyPr anchor="t" rtlCol="false" tIns="0" lIns="0" bIns="0" rIns="0">
            <a:spAutoFit/>
          </a:bodyPr>
          <a:lstStyle/>
          <a:p>
            <a:pPr algn="just">
              <a:lnSpc>
                <a:spcPts val="4340"/>
              </a:lnSpc>
            </a:pPr>
            <a:r>
              <a:rPr lang="en-US" sz="3100">
                <a:solidFill>
                  <a:srgbClr val="000000"/>
                </a:solidFill>
                <a:latin typeface="Canva Sans"/>
              </a:rPr>
              <a:t>The p-value is 0.09969, which is greater than the significance level of 0.05. This means we do not have sufficient evidence to reject the null hypothesis that there is no significant difference in the mean funding amounts of healthcare startups and other startups. Therefore, we cannot conclude that startups in the healthcare industry receive more funding than other startups.</a:t>
            </a:r>
          </a:p>
        </p:txBody>
      </p:sp>
      <p:sp>
        <p:nvSpPr>
          <p:cNvPr name="TextBox 5" id="5"/>
          <p:cNvSpPr txBox="true"/>
          <p:nvPr/>
        </p:nvSpPr>
        <p:spPr>
          <a:xfrm rot="0">
            <a:off x="1162347" y="962025"/>
            <a:ext cx="16096953" cy="178054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Bold"/>
              </a:rPr>
              <a:t>Hypothesis could be: "Startups in the healthcare industry receive more funding than startups in other industries."</a:t>
            </a:r>
          </a:p>
          <a:p>
            <a:pPr algn="ctr">
              <a:lnSpc>
                <a:spcPts val="4759"/>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464030" y="7099584"/>
            <a:ext cx="4985461" cy="4317433"/>
            <a:chOff x="0" y="0"/>
            <a:chExt cx="3619627" cy="3134614"/>
          </a:xfrm>
        </p:grpSpPr>
        <p:sp>
          <p:nvSpPr>
            <p:cNvPr name="Freeform 3" id="3"/>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5333883" y="8307649"/>
            <a:ext cx="3480308" cy="3013963"/>
            <a:chOff x="0" y="0"/>
            <a:chExt cx="3619627" cy="3134614"/>
          </a:xfrm>
        </p:grpSpPr>
        <p:sp>
          <p:nvSpPr>
            <p:cNvPr name="Freeform 5" id="5"/>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6" id="6"/>
          <p:cNvGrpSpPr/>
          <p:nvPr/>
        </p:nvGrpSpPr>
        <p:grpSpPr>
          <a:xfrm rot="-10800000">
            <a:off x="-320404" y="-84565"/>
            <a:ext cx="1798578" cy="1557577"/>
            <a:chOff x="0" y="0"/>
            <a:chExt cx="3619627" cy="3134614"/>
          </a:xfrm>
        </p:grpSpPr>
        <p:sp>
          <p:nvSpPr>
            <p:cNvPr name="Freeform 7" id="7"/>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8" id="8"/>
          <p:cNvGrpSpPr/>
          <p:nvPr/>
        </p:nvGrpSpPr>
        <p:grpSpPr>
          <a:xfrm rot="-10800000">
            <a:off x="15435800" y="-754990"/>
            <a:ext cx="3378391" cy="2925703"/>
            <a:chOff x="0" y="0"/>
            <a:chExt cx="3619627" cy="3134614"/>
          </a:xfrm>
        </p:grpSpPr>
        <p:sp>
          <p:nvSpPr>
            <p:cNvPr name="Freeform 9" id="9"/>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pic>
        <p:nvPicPr>
          <p:cNvPr name="Picture 10" id="10"/>
          <p:cNvPicPr>
            <a:picLocks noChangeAspect="true"/>
          </p:cNvPicPr>
          <p:nvPr/>
        </p:nvPicPr>
        <p:blipFill>
          <a:blip r:embed="rId2"/>
          <a:srcRect l="0" t="2985" r="13647" b="2985"/>
          <a:stretch>
            <a:fillRect/>
          </a:stretch>
        </p:blipFill>
        <p:spPr>
          <a:xfrm flipH="false" flipV="false" rot="0">
            <a:off x="743307" y="2237274"/>
            <a:ext cx="9818191" cy="7021026"/>
          </a:xfrm>
          <a:prstGeom prst="rect">
            <a:avLst/>
          </a:prstGeom>
        </p:spPr>
      </p:pic>
      <p:grpSp>
        <p:nvGrpSpPr>
          <p:cNvPr name="Group 11" id="11"/>
          <p:cNvGrpSpPr/>
          <p:nvPr/>
        </p:nvGrpSpPr>
        <p:grpSpPr>
          <a:xfrm rot="0">
            <a:off x="6779864" y="1028700"/>
            <a:ext cx="10233278" cy="1142012"/>
            <a:chOff x="0" y="0"/>
            <a:chExt cx="13644371" cy="1522683"/>
          </a:xfrm>
        </p:grpSpPr>
        <p:sp>
          <p:nvSpPr>
            <p:cNvPr name="TextBox 12" id="12"/>
            <p:cNvSpPr txBox="true"/>
            <p:nvPr/>
          </p:nvSpPr>
          <p:spPr>
            <a:xfrm rot="0">
              <a:off x="0" y="-9525"/>
              <a:ext cx="13644371" cy="733425"/>
            </a:xfrm>
            <a:prstGeom prst="rect">
              <a:avLst/>
            </a:prstGeom>
          </p:spPr>
          <p:txBody>
            <a:bodyPr anchor="t" rtlCol="false" tIns="0" lIns="0" bIns="0" rIns="0">
              <a:spAutoFit/>
            </a:bodyPr>
            <a:lstStyle/>
            <a:p>
              <a:pPr>
                <a:lnSpc>
                  <a:spcPts val="4320"/>
                </a:lnSpc>
                <a:spcBef>
                  <a:spcPct val="0"/>
                </a:spcBef>
              </a:pPr>
              <a:r>
                <a:rPr lang="en-US" sz="3600">
                  <a:solidFill>
                    <a:srgbClr val="000000"/>
                  </a:solidFill>
                  <a:latin typeface="Fira Sans Medium"/>
                </a:rPr>
                <a:t>Industries boost up due to COVID -19 pandemic.</a:t>
              </a:r>
            </a:p>
          </p:txBody>
        </p:sp>
        <p:sp>
          <p:nvSpPr>
            <p:cNvPr name="TextBox 13" id="13"/>
            <p:cNvSpPr txBox="true"/>
            <p:nvPr/>
          </p:nvSpPr>
          <p:spPr>
            <a:xfrm rot="0">
              <a:off x="0" y="1072892"/>
              <a:ext cx="13644371" cy="449792"/>
            </a:xfrm>
            <a:prstGeom prst="rect">
              <a:avLst/>
            </a:prstGeom>
          </p:spPr>
          <p:txBody>
            <a:bodyPr anchor="t" rtlCol="false" tIns="0" lIns="0" bIns="0" rIns="0">
              <a:spAutoFit/>
            </a:bodyPr>
            <a:lstStyle/>
            <a:p>
              <a:pPr>
                <a:lnSpc>
                  <a:spcPts val="2800"/>
                </a:lnSpc>
                <a:spcBef>
                  <a:spcPct val="0"/>
                </a:spcBef>
              </a:pPr>
            </a:p>
          </p:txBody>
        </p:sp>
      </p:grpSp>
      <p:grpSp>
        <p:nvGrpSpPr>
          <p:cNvPr name="Group 14" id="14"/>
          <p:cNvGrpSpPr/>
          <p:nvPr/>
        </p:nvGrpSpPr>
        <p:grpSpPr>
          <a:xfrm rot="0">
            <a:off x="10541789" y="4001488"/>
            <a:ext cx="8272402" cy="1142012"/>
            <a:chOff x="0" y="0"/>
            <a:chExt cx="11029869" cy="1522683"/>
          </a:xfrm>
        </p:grpSpPr>
        <p:sp>
          <p:nvSpPr>
            <p:cNvPr name="TextBox 15" id="15"/>
            <p:cNvSpPr txBox="true"/>
            <p:nvPr/>
          </p:nvSpPr>
          <p:spPr>
            <a:xfrm rot="0">
              <a:off x="0" y="-9525"/>
              <a:ext cx="11029869" cy="733425"/>
            </a:xfrm>
            <a:prstGeom prst="rect">
              <a:avLst/>
            </a:prstGeom>
          </p:spPr>
          <p:txBody>
            <a:bodyPr anchor="t" rtlCol="false" tIns="0" lIns="0" bIns="0" rIns="0">
              <a:spAutoFit/>
            </a:bodyPr>
            <a:lstStyle/>
            <a:p>
              <a:pPr>
                <a:lnSpc>
                  <a:spcPts val="4320"/>
                </a:lnSpc>
                <a:spcBef>
                  <a:spcPct val="0"/>
                </a:spcBef>
              </a:pPr>
            </a:p>
          </p:txBody>
        </p:sp>
        <p:sp>
          <p:nvSpPr>
            <p:cNvPr name="TextBox 16" id="16"/>
            <p:cNvSpPr txBox="true"/>
            <p:nvPr/>
          </p:nvSpPr>
          <p:spPr>
            <a:xfrm rot="0">
              <a:off x="0" y="1072892"/>
              <a:ext cx="11029869" cy="449792"/>
            </a:xfrm>
            <a:prstGeom prst="rect">
              <a:avLst/>
            </a:prstGeom>
          </p:spPr>
          <p:txBody>
            <a:bodyPr anchor="t" rtlCol="false" tIns="0" lIns="0" bIns="0" rIns="0">
              <a:spAutoFit/>
            </a:bodyPr>
            <a:lstStyle/>
            <a:p>
              <a:pPr>
                <a:lnSpc>
                  <a:spcPts val="2800"/>
                </a:lnSpc>
                <a:spcBef>
                  <a:spcPct val="0"/>
                </a:spcBef>
              </a:pPr>
            </a:p>
          </p:txBody>
        </p:sp>
      </p:grpSp>
      <p:sp>
        <p:nvSpPr>
          <p:cNvPr name="TextBox 17" id="17"/>
          <p:cNvSpPr txBox="true"/>
          <p:nvPr/>
        </p:nvSpPr>
        <p:spPr>
          <a:xfrm rot="0">
            <a:off x="743307" y="2725844"/>
            <a:ext cx="5231327" cy="290157"/>
          </a:xfrm>
          <a:prstGeom prst="rect">
            <a:avLst/>
          </a:prstGeom>
        </p:spPr>
        <p:txBody>
          <a:bodyPr anchor="t" rtlCol="false" tIns="0" lIns="0" bIns="0" rIns="0">
            <a:spAutoFit/>
          </a:bodyPr>
          <a:lstStyle/>
          <a:p>
            <a:pPr>
              <a:lnSpc>
                <a:spcPts val="2380"/>
              </a:lnSpc>
              <a:spcBef>
                <a:spcPct val="0"/>
              </a:spcBef>
            </a:pPr>
            <a:r>
              <a:rPr lang="en-US" sz="1700">
                <a:solidFill>
                  <a:srgbClr val="F4F4F4"/>
                </a:solidFill>
                <a:latin typeface="Fira Sans Light Bold"/>
              </a:rPr>
              <a:t>Back to Agenda Page</a:t>
            </a:r>
          </a:p>
        </p:txBody>
      </p:sp>
      <p:sp>
        <p:nvSpPr>
          <p:cNvPr name="TextBox 18" id="18"/>
          <p:cNvSpPr txBox="true"/>
          <p:nvPr/>
        </p:nvSpPr>
        <p:spPr>
          <a:xfrm rot="0">
            <a:off x="2184584" y="813522"/>
            <a:ext cx="6200979" cy="2076450"/>
          </a:xfrm>
          <a:prstGeom prst="rect">
            <a:avLst/>
          </a:prstGeom>
        </p:spPr>
        <p:txBody>
          <a:bodyPr anchor="t" rtlCol="false" tIns="0" lIns="0" bIns="0" rIns="0">
            <a:spAutoFit/>
          </a:bodyPr>
          <a:lstStyle/>
          <a:p>
            <a:pPr>
              <a:lnSpc>
                <a:spcPts val="6240"/>
              </a:lnSpc>
            </a:pPr>
            <a:r>
              <a:rPr lang="en-US" sz="5200" spc="-52">
                <a:solidFill>
                  <a:srgbClr val="000000"/>
                </a:solidFill>
                <a:latin typeface="Canva Sans Bold"/>
              </a:rPr>
              <a:t>Case Study: </a:t>
            </a:r>
          </a:p>
          <a:p>
            <a:pPr>
              <a:lnSpc>
                <a:spcPts val="10199"/>
              </a:lnSpc>
              <a:spcBef>
                <a:spcPct val="0"/>
              </a:spcBef>
            </a:pPr>
          </a:p>
        </p:txBody>
      </p:sp>
      <p:sp>
        <p:nvSpPr>
          <p:cNvPr name="TextBox 19" id="19"/>
          <p:cNvSpPr txBox="true"/>
          <p:nvPr/>
        </p:nvSpPr>
        <p:spPr>
          <a:xfrm rot="0">
            <a:off x="10232735" y="2011447"/>
            <a:ext cx="7746211" cy="74155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000000"/>
                </a:solidFill>
                <a:latin typeface="Fira Sans Light Bold"/>
              </a:rPr>
              <a:t>In 2019-2020, Health Watch, a medical alert system company, reported a 94% increase in its success  Germ-X, a hand sanitizer company, saw a 93% boost in sales during the same period, as people emphasized hand hygiene to prevent the spread of COVID-19.</a:t>
            </a:r>
          </a:p>
          <a:p>
            <a:pPr marL="604519" indent="-302260" lvl="1">
              <a:lnSpc>
                <a:spcPts val="3919"/>
              </a:lnSpc>
              <a:buFont typeface="Arial"/>
              <a:buChar char="•"/>
            </a:pPr>
            <a:r>
              <a:rPr lang="en-US" sz="2799">
                <a:solidFill>
                  <a:srgbClr val="000000"/>
                </a:solidFill>
                <a:latin typeface="Fira Sans Light Bold"/>
              </a:rPr>
              <a:t> Meditron, a medical company, reported an 86% increase in its success rates.online education experienced an 80% increase in success rate as many schools and universities adopted remote learning, while online grocery shopping saw a 70% boost in success rate as people avoided crowded stores to limit their exposure to the virus</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6494483" y="5718998"/>
            <a:ext cx="7388722" cy="6398668"/>
            <a:chOff x="0" y="0"/>
            <a:chExt cx="3619627" cy="3134614"/>
          </a:xfrm>
        </p:grpSpPr>
        <p:sp>
          <p:nvSpPr>
            <p:cNvPr name="Freeform 3" id="3"/>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5649526" y="-649807"/>
            <a:ext cx="5276948" cy="4569862"/>
            <a:chOff x="0" y="0"/>
            <a:chExt cx="3619627" cy="3134614"/>
          </a:xfrm>
        </p:grpSpPr>
        <p:sp>
          <p:nvSpPr>
            <p:cNvPr name="Freeform 5" id="5"/>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6" id="6"/>
          <p:cNvSpPr txBox="true"/>
          <p:nvPr/>
        </p:nvSpPr>
        <p:spPr>
          <a:xfrm rot="0">
            <a:off x="1373908" y="1783715"/>
            <a:ext cx="14275618" cy="8503285"/>
          </a:xfrm>
          <a:prstGeom prst="rect">
            <a:avLst/>
          </a:prstGeom>
        </p:spPr>
        <p:txBody>
          <a:bodyPr anchor="t" rtlCol="false" tIns="0" lIns="0" bIns="0" rIns="0">
            <a:spAutoFit/>
          </a:bodyPr>
          <a:lstStyle/>
          <a:p>
            <a:pPr algn="just">
              <a:lnSpc>
                <a:spcPts val="3919"/>
              </a:lnSpc>
            </a:pPr>
            <a:r>
              <a:rPr lang="en-US" sz="2799">
                <a:solidFill>
                  <a:srgbClr val="000000"/>
                </a:solidFill>
                <a:latin typeface="Canva Sans"/>
              </a:rPr>
              <a:t>The study utilized hypothesis testing and linear regression to explore various aspects of startup funding and success in India. Through Chi-square testing, it was found that there is no correlation between the location of registration and the number of startups in India. However, urban areas are more significant for startup success than rural areas. Linear regression was used to predict the number of startups based on the relationship between funding amount and success, common industries for successful startups. The analysis of the provided startup data suggests that there is a positive relationship between receiving funding and being successful. But if we see through another point of view , investors prefer to invest less or have to be more successful. The healthcare and technology industries are found to be more successful than other industries, but there is no significant difference in the mean funding amounts of healthcare startups and other startups. Therefore, investing in start-ups in the healthcare industry could be a viable option, but other factors such as the team, product or service, market demand, and competition should also be considered.</a:t>
            </a:r>
          </a:p>
          <a:p>
            <a:pPr algn="just">
              <a:lnSpc>
                <a:spcPts val="3919"/>
              </a:lnSpc>
            </a:pPr>
          </a:p>
          <a:p>
            <a:pPr algn="just">
              <a:lnSpc>
                <a:spcPts val="4759"/>
              </a:lnSpc>
            </a:pPr>
          </a:p>
        </p:txBody>
      </p:sp>
      <p:grpSp>
        <p:nvGrpSpPr>
          <p:cNvPr name="Group 7" id="7"/>
          <p:cNvGrpSpPr/>
          <p:nvPr/>
        </p:nvGrpSpPr>
        <p:grpSpPr>
          <a:xfrm rot="-10800000">
            <a:off x="16387156" y="3795387"/>
            <a:ext cx="3801687" cy="3292279"/>
            <a:chOff x="0" y="0"/>
            <a:chExt cx="3619627" cy="3134614"/>
          </a:xfrm>
        </p:grpSpPr>
        <p:sp>
          <p:nvSpPr>
            <p:cNvPr name="Freeform 8" id="8"/>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9" id="9"/>
          <p:cNvSpPr txBox="true"/>
          <p:nvPr/>
        </p:nvSpPr>
        <p:spPr>
          <a:xfrm rot="0">
            <a:off x="6440221" y="677863"/>
            <a:ext cx="6113968" cy="654049"/>
          </a:xfrm>
          <a:prstGeom prst="rect">
            <a:avLst/>
          </a:prstGeom>
        </p:spPr>
        <p:txBody>
          <a:bodyPr anchor="t" rtlCol="false" tIns="0" lIns="0" bIns="0" rIns="0">
            <a:spAutoFit/>
          </a:bodyPr>
          <a:lstStyle/>
          <a:p>
            <a:pPr marL="0" indent="0" lvl="0">
              <a:lnSpc>
                <a:spcPts val="5200"/>
              </a:lnSpc>
              <a:spcBef>
                <a:spcPct val="0"/>
              </a:spcBef>
            </a:pPr>
            <a:r>
              <a:rPr lang="en-US" sz="4000" spc="-40">
                <a:solidFill>
                  <a:srgbClr val="000000"/>
                </a:solidFill>
                <a:latin typeface="Fira Sans Medium"/>
              </a:rPr>
              <a:t>CONCLUSION</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4594068" y="4309367"/>
            <a:ext cx="12665232" cy="3057525"/>
          </a:xfrm>
          <a:prstGeom prst="rect">
            <a:avLst/>
          </a:prstGeom>
        </p:spPr>
        <p:txBody>
          <a:bodyPr anchor="t" rtlCol="false" tIns="0" lIns="0" bIns="0" rIns="0">
            <a:spAutoFit/>
          </a:bodyPr>
          <a:lstStyle/>
          <a:p>
            <a:pPr>
              <a:lnSpc>
                <a:spcPts val="14038"/>
              </a:lnSpc>
            </a:pPr>
            <a:r>
              <a:rPr lang="en-US" sz="11699" spc="-116">
                <a:solidFill>
                  <a:srgbClr val="F4F4F4"/>
                </a:solidFill>
                <a:latin typeface="Canva Sans Bold"/>
              </a:rPr>
              <a:t>THANK   YOU</a:t>
            </a:r>
          </a:p>
          <a:p>
            <a:pPr algn="l" marL="0" indent="0" lvl="0">
              <a:lnSpc>
                <a:spcPts val="10199"/>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385762" y="3438257"/>
            <a:ext cx="9353938" cy="2571750"/>
          </a:xfrm>
          <a:prstGeom prst="rect">
            <a:avLst/>
          </a:prstGeom>
        </p:spPr>
        <p:txBody>
          <a:bodyPr anchor="t" rtlCol="false" tIns="0" lIns="0" bIns="0" rIns="0">
            <a:spAutoFit/>
          </a:bodyPr>
          <a:lstStyle/>
          <a:p>
            <a:pPr>
              <a:lnSpc>
                <a:spcPts val="10199"/>
              </a:lnSpc>
            </a:pPr>
            <a:r>
              <a:rPr lang="en-US" sz="8499" spc="-84">
                <a:solidFill>
                  <a:srgbClr val="F4F4F4"/>
                </a:solidFill>
                <a:latin typeface="Fira Sans Medium Bold"/>
              </a:rPr>
              <a:t>Table Of Content :</a:t>
            </a:r>
          </a:p>
          <a:p>
            <a:pPr algn="l" marL="0" indent="0" lvl="0">
              <a:lnSpc>
                <a:spcPts val="10199"/>
              </a:lnSpc>
              <a:spcBef>
                <a:spcPct val="0"/>
              </a:spcBef>
            </a:pPr>
          </a:p>
        </p:txBody>
      </p:sp>
      <p:sp>
        <p:nvSpPr>
          <p:cNvPr name="TextBox 7" id="7"/>
          <p:cNvSpPr txBox="true"/>
          <p:nvPr/>
        </p:nvSpPr>
        <p:spPr>
          <a:xfrm rot="0">
            <a:off x="10100540" y="547444"/>
            <a:ext cx="6109328" cy="481256"/>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Introduction</a:t>
            </a:r>
          </a:p>
        </p:txBody>
      </p:sp>
      <p:sp>
        <p:nvSpPr>
          <p:cNvPr name="TextBox 8" id="8"/>
          <p:cNvSpPr txBox="true"/>
          <p:nvPr/>
        </p:nvSpPr>
        <p:spPr>
          <a:xfrm rot="0">
            <a:off x="10100540" y="1265874"/>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Method and Material</a:t>
            </a:r>
          </a:p>
        </p:txBody>
      </p:sp>
      <p:sp>
        <p:nvSpPr>
          <p:cNvPr name="TextBox 9" id="9"/>
          <p:cNvSpPr txBox="true"/>
          <p:nvPr/>
        </p:nvSpPr>
        <p:spPr>
          <a:xfrm rot="0">
            <a:off x="10100540" y="1980105"/>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Summary Statistics</a:t>
            </a:r>
          </a:p>
        </p:txBody>
      </p:sp>
      <p:sp>
        <p:nvSpPr>
          <p:cNvPr name="TextBox 10" id="10"/>
          <p:cNvSpPr txBox="true"/>
          <p:nvPr/>
        </p:nvSpPr>
        <p:spPr>
          <a:xfrm rot="0">
            <a:off x="10100540" y="2699560"/>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Probability of Receiving Funding</a:t>
            </a:r>
          </a:p>
        </p:txBody>
      </p:sp>
      <p:sp>
        <p:nvSpPr>
          <p:cNvPr name="TextBox 11" id="11"/>
          <p:cNvSpPr txBox="true"/>
          <p:nvPr/>
        </p:nvSpPr>
        <p:spPr>
          <a:xfrm rot="0">
            <a:off x="10100540" y="3419015"/>
            <a:ext cx="6109328" cy="4813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Hypothesis testing</a:t>
            </a:r>
          </a:p>
        </p:txBody>
      </p:sp>
      <p:sp>
        <p:nvSpPr>
          <p:cNvPr name="TextBox 12" id="12"/>
          <p:cNvSpPr txBox="true"/>
          <p:nvPr/>
        </p:nvSpPr>
        <p:spPr>
          <a:xfrm rot="0">
            <a:off x="10100540" y="4138470"/>
            <a:ext cx="6109328" cy="9766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Relationship Between Funding Amount and Success</a:t>
            </a:r>
          </a:p>
        </p:txBody>
      </p:sp>
      <p:sp>
        <p:nvSpPr>
          <p:cNvPr name="TextBox 13" id="13"/>
          <p:cNvSpPr txBox="true"/>
          <p:nvPr/>
        </p:nvSpPr>
        <p:spPr>
          <a:xfrm rot="0">
            <a:off x="10100540" y="5309919"/>
            <a:ext cx="6109328" cy="9766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Common Industry for Successful Start-up</a:t>
            </a:r>
          </a:p>
        </p:txBody>
      </p:sp>
      <p:sp>
        <p:nvSpPr>
          <p:cNvPr name="TextBox 14" id="14"/>
          <p:cNvSpPr txBox="true"/>
          <p:nvPr/>
        </p:nvSpPr>
        <p:spPr>
          <a:xfrm rot="0">
            <a:off x="10100540" y="6477049"/>
            <a:ext cx="6109328" cy="9766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Relationship Between Founder Education and Success</a:t>
            </a:r>
          </a:p>
        </p:txBody>
      </p:sp>
      <p:sp>
        <p:nvSpPr>
          <p:cNvPr name="TextBox 15" id="15"/>
          <p:cNvSpPr txBox="true"/>
          <p:nvPr/>
        </p:nvSpPr>
        <p:spPr>
          <a:xfrm rot="0">
            <a:off x="10100540" y="9120554"/>
            <a:ext cx="6109328" cy="9766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Case Study</a:t>
            </a:r>
          </a:p>
          <a:p>
            <a:pPr marL="604519" indent="-302260" lvl="1">
              <a:lnSpc>
                <a:spcPts val="3919"/>
              </a:lnSpc>
              <a:buFont typeface="Arial"/>
              <a:buChar char="•"/>
            </a:pPr>
            <a:r>
              <a:rPr lang="en-US" sz="2799">
                <a:solidFill>
                  <a:srgbClr val="F4F4F4"/>
                </a:solidFill>
                <a:latin typeface="Fira Sans Light"/>
              </a:rPr>
              <a:t>Conclusion</a:t>
            </a:r>
          </a:p>
        </p:txBody>
      </p:sp>
      <p:sp>
        <p:nvSpPr>
          <p:cNvPr name="TextBox 16" id="16"/>
          <p:cNvSpPr txBox="true"/>
          <p:nvPr/>
        </p:nvSpPr>
        <p:spPr>
          <a:xfrm rot="0">
            <a:off x="10100540" y="7788643"/>
            <a:ext cx="7823828" cy="14719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4F4F4"/>
                </a:solidFill>
                <a:latin typeface="Fira Sans Light"/>
              </a:rPr>
              <a:t> Discussion on startups in certain industries receive more funding in India than others</a:t>
            </a:r>
          </a:p>
          <a:p>
            <a:pPr>
              <a:lnSpc>
                <a:spcPts val="3919"/>
              </a:lnSpc>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6780290" y="3251092"/>
            <a:ext cx="7027514" cy="6085860"/>
            <a:chOff x="0" y="0"/>
            <a:chExt cx="3619627" cy="3134614"/>
          </a:xfrm>
        </p:grpSpPr>
        <p:sp>
          <p:nvSpPr>
            <p:cNvPr name="Freeform 3" id="3"/>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1299209" y="950048"/>
            <a:ext cx="13397481" cy="8386904"/>
            <a:chOff x="0" y="0"/>
            <a:chExt cx="17863308" cy="11182538"/>
          </a:xfrm>
        </p:grpSpPr>
        <p:sp>
          <p:nvSpPr>
            <p:cNvPr name="TextBox 5" id="5"/>
            <p:cNvSpPr txBox="true"/>
            <p:nvPr/>
          </p:nvSpPr>
          <p:spPr>
            <a:xfrm rot="0">
              <a:off x="0" y="-9525"/>
              <a:ext cx="17863308" cy="1584325"/>
            </a:xfrm>
            <a:prstGeom prst="rect">
              <a:avLst/>
            </a:prstGeom>
          </p:spPr>
          <p:txBody>
            <a:bodyPr anchor="t" rtlCol="false" tIns="0" lIns="0" bIns="0" rIns="0">
              <a:spAutoFit/>
            </a:bodyPr>
            <a:lstStyle/>
            <a:p>
              <a:pPr>
                <a:lnSpc>
                  <a:spcPts val="9314"/>
                </a:lnSpc>
                <a:spcBef>
                  <a:spcPct val="0"/>
                </a:spcBef>
              </a:pPr>
              <a:r>
                <a:rPr lang="en-US" sz="7762" spc="-77">
                  <a:solidFill>
                    <a:srgbClr val="000000"/>
                  </a:solidFill>
                  <a:latin typeface="Fira Sans Medium"/>
                </a:rPr>
                <a:t>Introduction </a:t>
              </a:r>
            </a:p>
          </p:txBody>
        </p:sp>
        <p:sp>
          <p:nvSpPr>
            <p:cNvPr name="TextBox 6" id="6"/>
            <p:cNvSpPr txBox="true"/>
            <p:nvPr/>
          </p:nvSpPr>
          <p:spPr>
            <a:xfrm rot="0">
              <a:off x="0" y="1821971"/>
              <a:ext cx="16003260" cy="9360567"/>
            </a:xfrm>
            <a:prstGeom prst="rect">
              <a:avLst/>
            </a:prstGeom>
          </p:spPr>
          <p:txBody>
            <a:bodyPr anchor="t" rtlCol="false" tIns="0" lIns="0" bIns="0" rIns="0">
              <a:spAutoFit/>
            </a:bodyPr>
            <a:lstStyle/>
            <a:p>
              <a:pPr algn="just">
                <a:lnSpc>
                  <a:spcPts val="5251"/>
                </a:lnSpc>
              </a:pPr>
              <a:r>
                <a:rPr lang="en-US" sz="3751">
                  <a:solidFill>
                    <a:srgbClr val="000000"/>
                  </a:solidFill>
                  <a:latin typeface="Fira Sans Light"/>
                </a:rPr>
                <a:t>The startup ecosystem in India has been rapidly growing in recent years, with entrepreneurs and investors alike showing a keen interest in the sector. As more and more startups are launched, it becomes increasingly important to understand the factors that contribute to their success or failure. In this report, we analyze a dataset of 28 Indian startups to investigate the relationships between funding, founder age, founder education, and success.</a:t>
              </a:r>
            </a:p>
            <a:p>
              <a:pPr>
                <a:lnSpc>
                  <a:spcPts val="4143"/>
                </a:lnSpc>
              </a:pPr>
            </a:p>
            <a:p>
              <a:pPr algn="l">
                <a:lnSpc>
                  <a:spcPts val="4143"/>
                </a:lnSpc>
              </a:pPr>
            </a:p>
          </p:txBody>
        </p:sp>
      </p:grpSp>
      <p:grpSp>
        <p:nvGrpSpPr>
          <p:cNvPr name="Group 7" id="7"/>
          <p:cNvGrpSpPr/>
          <p:nvPr/>
        </p:nvGrpSpPr>
        <p:grpSpPr>
          <a:xfrm rot="0">
            <a:off x="16780290" y="3176215"/>
            <a:ext cx="2271679" cy="1967285"/>
            <a:chOff x="0" y="0"/>
            <a:chExt cx="3619627" cy="3134614"/>
          </a:xfrm>
        </p:grpSpPr>
        <p:sp>
          <p:nvSpPr>
            <p:cNvPr name="Freeform 8" id="8"/>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9" id="9"/>
          <p:cNvGrpSpPr/>
          <p:nvPr/>
        </p:nvGrpSpPr>
        <p:grpSpPr>
          <a:xfrm rot="0">
            <a:off x="15359491" y="0"/>
            <a:ext cx="3799619" cy="3290488"/>
            <a:chOff x="0" y="0"/>
            <a:chExt cx="3619627" cy="3134614"/>
          </a:xfrm>
        </p:grpSpPr>
        <p:sp>
          <p:nvSpPr>
            <p:cNvPr name="Freeform 10" id="10"/>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1" id="11"/>
          <p:cNvGrpSpPr/>
          <p:nvPr/>
        </p:nvGrpSpPr>
        <p:grpSpPr>
          <a:xfrm rot="0">
            <a:off x="16016321" y="6996512"/>
            <a:ext cx="3799619" cy="3290488"/>
            <a:chOff x="0" y="0"/>
            <a:chExt cx="3619627" cy="3134614"/>
          </a:xfrm>
        </p:grpSpPr>
        <p:sp>
          <p:nvSpPr>
            <p:cNvPr name="Freeform 12" id="12"/>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028700" y="1337754"/>
            <a:ext cx="8723287" cy="10327491"/>
            <a:chOff x="0" y="0"/>
            <a:chExt cx="11631049" cy="13769988"/>
          </a:xfrm>
        </p:grpSpPr>
        <p:sp>
          <p:nvSpPr>
            <p:cNvPr name="TextBox 3" id="3"/>
            <p:cNvSpPr txBox="true"/>
            <p:nvPr/>
          </p:nvSpPr>
          <p:spPr>
            <a:xfrm rot="0">
              <a:off x="0" y="1184288"/>
              <a:ext cx="11631049" cy="12585700"/>
            </a:xfrm>
            <a:prstGeom prst="rect">
              <a:avLst/>
            </a:prstGeom>
          </p:spPr>
          <p:txBody>
            <a:bodyPr anchor="t" rtlCol="false" tIns="0" lIns="0" bIns="0" rIns="0">
              <a:spAutoFit/>
            </a:bodyPr>
            <a:lstStyle/>
            <a:p>
              <a:pPr algn="just">
                <a:lnSpc>
                  <a:spcPts val="2738"/>
                </a:lnSpc>
              </a:pPr>
              <a:r>
                <a:rPr lang="en-US" sz="2282">
                  <a:solidFill>
                    <a:srgbClr val="F4F4F4"/>
                  </a:solidFill>
                  <a:latin typeface="Fira Sans Medium"/>
                </a:rPr>
                <a:t>Hypothesis testing : Hypothesis testing is a statistical method used to evaluate the validity of a hypothesis or claim about a population parameter based on sample data, with a null hypothesis representing the status quo and an alternative hypothesis representing the hypothesis to be tested.</a:t>
              </a:r>
            </a:p>
            <a:p>
              <a:pPr algn="just">
                <a:lnSpc>
                  <a:spcPts val="2738"/>
                </a:lnSpc>
              </a:pPr>
            </a:p>
            <a:p>
              <a:pPr algn="just">
                <a:lnSpc>
                  <a:spcPts val="2738"/>
                </a:lnSpc>
              </a:pPr>
              <a:r>
                <a:rPr lang="en-US" sz="2282">
                  <a:solidFill>
                    <a:srgbClr val="F4F4F4"/>
                  </a:solidFill>
                  <a:latin typeface="Fira Sans Medium"/>
                </a:rPr>
                <a:t>There are two cases in hypothesis testing: </a:t>
              </a:r>
            </a:p>
            <a:p>
              <a:pPr algn="just">
                <a:lnSpc>
                  <a:spcPts val="2738"/>
                </a:lnSpc>
              </a:pPr>
            </a:p>
            <a:p>
              <a:pPr algn="just">
                <a:lnSpc>
                  <a:spcPts val="2738"/>
                </a:lnSpc>
              </a:pPr>
              <a:r>
                <a:rPr lang="en-US" sz="2282">
                  <a:solidFill>
                    <a:srgbClr val="F4F4F4"/>
                  </a:solidFill>
                  <a:latin typeface="Fira Sans Medium"/>
                </a:rPr>
                <a:t>1. One-tailed test: </a:t>
              </a:r>
            </a:p>
            <a:p>
              <a:pPr algn="just">
                <a:lnSpc>
                  <a:spcPts val="2738"/>
                </a:lnSpc>
              </a:pPr>
              <a:r>
                <a:rPr lang="en-US" sz="2282">
                  <a:solidFill>
                    <a:srgbClr val="F4F4F4"/>
                  </a:solidFill>
                  <a:latin typeface="Fira Sans Medium"/>
                </a:rPr>
                <a:t>A one-tailed test is directional and specifies the direction of the difference or relationship between the variables, such as testing if the mean score of a treatment group is greater than the mean score of a control group.</a:t>
              </a:r>
            </a:p>
            <a:p>
              <a:pPr algn="just">
                <a:lnSpc>
                  <a:spcPts val="2738"/>
                </a:lnSpc>
              </a:pPr>
            </a:p>
            <a:p>
              <a:pPr algn="just">
                <a:lnSpc>
                  <a:spcPts val="2738"/>
                </a:lnSpc>
              </a:pPr>
              <a:r>
                <a:rPr lang="en-US" sz="2282">
                  <a:solidFill>
                    <a:srgbClr val="F4F4F4"/>
                  </a:solidFill>
                  <a:latin typeface="Fira Sans Medium"/>
                </a:rPr>
                <a:t> 2. Two-tailed test: </a:t>
              </a:r>
            </a:p>
            <a:p>
              <a:pPr algn="just">
                <a:lnSpc>
                  <a:spcPts val="2738"/>
                </a:lnSpc>
              </a:pPr>
              <a:r>
                <a:rPr lang="en-US" sz="2282">
                  <a:solidFill>
                    <a:srgbClr val="F4F4F4"/>
                  </a:solidFill>
                  <a:latin typeface="Fira Sans Medium"/>
                </a:rPr>
                <a:t>A two-tailed test is a statistical test where the alternative hypothesis is non-directional and simply states the presence of a difference or relationship between variables, unlike a one-tailed test which specifies a direction of difference.</a:t>
              </a:r>
            </a:p>
            <a:p>
              <a:pPr algn="just">
                <a:lnSpc>
                  <a:spcPts val="2738"/>
                </a:lnSpc>
              </a:pPr>
            </a:p>
            <a:p>
              <a:pPr algn="just">
                <a:lnSpc>
                  <a:spcPts val="2738"/>
                </a:lnSpc>
              </a:pPr>
            </a:p>
            <a:p>
              <a:pPr algn="just">
                <a:lnSpc>
                  <a:spcPts val="2738"/>
                </a:lnSpc>
              </a:pPr>
            </a:p>
            <a:p>
              <a:pPr algn="just">
                <a:lnSpc>
                  <a:spcPts val="4127"/>
                </a:lnSpc>
              </a:pPr>
            </a:p>
            <a:p>
              <a:pPr>
                <a:lnSpc>
                  <a:spcPts val="5409"/>
                </a:lnSpc>
              </a:pPr>
            </a:p>
            <a:p>
              <a:pPr>
                <a:lnSpc>
                  <a:spcPts val="5409"/>
                </a:lnSpc>
                <a:spcBef>
                  <a:spcPct val="0"/>
                </a:spcBef>
              </a:pPr>
            </a:p>
          </p:txBody>
        </p:sp>
        <p:sp>
          <p:nvSpPr>
            <p:cNvPr name="TextBox 4" id="4"/>
            <p:cNvSpPr txBox="true"/>
            <p:nvPr/>
          </p:nvSpPr>
          <p:spPr>
            <a:xfrm rot="0">
              <a:off x="0" y="0"/>
              <a:ext cx="11631049" cy="734873"/>
            </a:xfrm>
            <a:prstGeom prst="rect">
              <a:avLst/>
            </a:prstGeom>
          </p:spPr>
          <p:txBody>
            <a:bodyPr anchor="t" rtlCol="false" tIns="0" lIns="0" bIns="0" rIns="0">
              <a:spAutoFit/>
            </a:bodyPr>
            <a:lstStyle/>
            <a:p>
              <a:pPr>
                <a:lnSpc>
                  <a:spcPts val="4399"/>
                </a:lnSpc>
              </a:pPr>
              <a:r>
                <a:rPr lang="en-US" sz="3665">
                  <a:solidFill>
                    <a:srgbClr val="A4E473"/>
                  </a:solidFill>
                  <a:latin typeface="Fira Sans Medium Bold"/>
                </a:rPr>
                <a:t>Materials and methods</a:t>
              </a:r>
            </a:p>
          </p:txBody>
        </p:sp>
      </p:grpSp>
      <p:pic>
        <p:nvPicPr>
          <p:cNvPr name="Picture 5" id="5"/>
          <p:cNvPicPr>
            <a:picLocks noChangeAspect="true"/>
          </p:cNvPicPr>
          <p:nvPr/>
        </p:nvPicPr>
        <p:blipFill>
          <a:blip r:embed="rId2"/>
          <a:srcRect l="3786" t="0" r="10403" b="0"/>
          <a:stretch>
            <a:fillRect/>
          </a:stretch>
        </p:blipFill>
        <p:spPr>
          <a:xfrm flipH="false" flipV="false" rot="0">
            <a:off x="10463149" y="2932493"/>
            <a:ext cx="6796151" cy="4422014"/>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347495" y="1000125"/>
            <a:ext cx="12264191" cy="3780900"/>
          </a:xfrm>
          <a:prstGeom prst="rect">
            <a:avLst/>
          </a:prstGeom>
        </p:spPr>
        <p:txBody>
          <a:bodyPr anchor="t" rtlCol="false" tIns="0" lIns="0" bIns="0" rIns="0">
            <a:spAutoFit/>
          </a:bodyPr>
          <a:lstStyle/>
          <a:p>
            <a:pPr algn="just">
              <a:lnSpc>
                <a:spcPts val="4179"/>
              </a:lnSpc>
            </a:pPr>
            <a:r>
              <a:rPr lang="en-US" sz="3215" spc="-32">
                <a:solidFill>
                  <a:srgbClr val="000000"/>
                </a:solidFill>
                <a:ea typeface="Fira Sans Medium Bold"/>
              </a:rPr>
              <a:t>● Chi square test</a:t>
            </a:r>
          </a:p>
          <a:p>
            <a:pPr algn="just">
              <a:lnSpc>
                <a:spcPts val="3727"/>
              </a:lnSpc>
            </a:pPr>
            <a:r>
              <a:rPr lang="en-US" sz="2867" spc="-28">
                <a:solidFill>
                  <a:srgbClr val="000000"/>
                </a:solidFill>
                <a:latin typeface="Fira Sans Medium"/>
              </a:rPr>
              <a:t>The Chi-Square test is used to determine if the difference between observed and predicted data is significant. It can also be used to analyze categorical variables and determine if the difference between them is due to chance or a relationship.</a:t>
            </a:r>
          </a:p>
          <a:p>
            <a:pPr algn="just">
              <a:lnSpc>
                <a:spcPts val="3727"/>
              </a:lnSpc>
            </a:pPr>
            <a:r>
              <a:rPr lang="en-US" sz="2867" spc="-28">
                <a:solidFill>
                  <a:srgbClr val="000000"/>
                </a:solidFill>
                <a:latin typeface="Fira Sans Medium Bold"/>
              </a:rPr>
              <a:t>Formula For Chi-Square Test:</a:t>
            </a:r>
          </a:p>
          <a:p>
            <a:pPr>
              <a:lnSpc>
                <a:spcPts val="3727"/>
              </a:lnSpc>
            </a:pPr>
          </a:p>
          <a:p>
            <a:pPr>
              <a:lnSpc>
                <a:spcPts val="3727"/>
              </a:lnSpc>
              <a:spcBef>
                <a:spcPct val="0"/>
              </a:spcBef>
            </a:pPr>
          </a:p>
        </p:txBody>
      </p:sp>
      <p:grpSp>
        <p:nvGrpSpPr>
          <p:cNvPr name="Group 3" id="3"/>
          <p:cNvGrpSpPr/>
          <p:nvPr/>
        </p:nvGrpSpPr>
        <p:grpSpPr>
          <a:xfrm rot="0">
            <a:off x="11471796" y="3352786"/>
            <a:ext cx="2944738" cy="833489"/>
            <a:chOff x="0" y="0"/>
            <a:chExt cx="2909105" cy="1174519"/>
          </a:xfrm>
        </p:grpSpPr>
        <p:sp>
          <p:nvSpPr>
            <p:cNvPr name="Freeform 4" id="4"/>
            <p:cNvSpPr/>
            <p:nvPr/>
          </p:nvSpPr>
          <p:spPr>
            <a:xfrm flipH="false" flipV="false">
              <a:off x="0" y="0"/>
              <a:ext cx="2909105" cy="1174519"/>
            </a:xfrm>
            <a:custGeom>
              <a:avLst/>
              <a:gdLst/>
              <a:ahLst/>
              <a:cxnLst/>
              <a:rect r="r" b="b" t="t" l="l"/>
              <a:pathLst>
                <a:path h="1174519" w="2909105">
                  <a:moveTo>
                    <a:pt x="2384595" y="1174519"/>
                  </a:moveTo>
                  <a:lnTo>
                    <a:pt x="2384595" y="793519"/>
                  </a:lnTo>
                  <a:lnTo>
                    <a:pt x="0" y="793519"/>
                  </a:lnTo>
                  <a:lnTo>
                    <a:pt x="0" y="382270"/>
                  </a:lnTo>
                  <a:lnTo>
                    <a:pt x="2384595" y="382270"/>
                  </a:lnTo>
                  <a:lnTo>
                    <a:pt x="2384595" y="0"/>
                  </a:lnTo>
                  <a:lnTo>
                    <a:pt x="2909105" y="587260"/>
                  </a:lnTo>
                  <a:lnTo>
                    <a:pt x="2384595" y="1174519"/>
                  </a:lnTo>
                  <a:close/>
                </a:path>
              </a:pathLst>
            </a:custGeom>
            <a:solidFill>
              <a:srgbClr val="000000">
                <a:alpha val="0"/>
              </a:srgbClr>
            </a:solidFill>
          </p:spPr>
        </p:sp>
      </p:grpSp>
      <p:pic>
        <p:nvPicPr>
          <p:cNvPr name="Picture 5" id="5"/>
          <p:cNvPicPr>
            <a:picLocks noChangeAspect="true"/>
          </p:cNvPicPr>
          <p:nvPr/>
        </p:nvPicPr>
        <p:blipFill>
          <a:blip r:embed="rId2"/>
          <a:srcRect l="0" t="0" r="0" b="0"/>
          <a:stretch>
            <a:fillRect/>
          </a:stretch>
        </p:blipFill>
        <p:spPr>
          <a:xfrm flipH="false" flipV="false" rot="0">
            <a:off x="5197690" y="3911919"/>
            <a:ext cx="4563801" cy="1527881"/>
          </a:xfrm>
          <a:prstGeom prst="rect">
            <a:avLst/>
          </a:prstGeom>
        </p:spPr>
      </p:pic>
      <p:sp>
        <p:nvSpPr>
          <p:cNvPr name="TextBox 6" id="6"/>
          <p:cNvSpPr txBox="true"/>
          <p:nvPr/>
        </p:nvSpPr>
        <p:spPr>
          <a:xfrm rot="0">
            <a:off x="1347495" y="5142585"/>
            <a:ext cx="10961284" cy="4111371"/>
          </a:xfrm>
          <a:prstGeom prst="rect">
            <a:avLst/>
          </a:prstGeom>
        </p:spPr>
        <p:txBody>
          <a:bodyPr anchor="t" rtlCol="false" tIns="0" lIns="0" bIns="0" rIns="0">
            <a:spAutoFit/>
          </a:bodyPr>
          <a:lstStyle/>
          <a:p>
            <a:pPr>
              <a:lnSpc>
                <a:spcPts val="3276"/>
              </a:lnSpc>
            </a:pPr>
            <a:r>
              <a:rPr lang="en-US" sz="2520" spc="-25">
                <a:solidFill>
                  <a:srgbClr val="000000"/>
                </a:solidFill>
                <a:latin typeface="Fira Sans Medium Bold"/>
              </a:rPr>
              <a:t>Where,</a:t>
            </a:r>
          </a:p>
          <a:p>
            <a:pPr>
              <a:lnSpc>
                <a:spcPts val="3276"/>
              </a:lnSpc>
            </a:pPr>
            <a:r>
              <a:rPr lang="en-US" sz="2520" spc="-25">
                <a:solidFill>
                  <a:srgbClr val="000000"/>
                </a:solidFill>
                <a:latin typeface="Fira Sans Medium"/>
              </a:rPr>
              <a:t> c = Degrees of freedom , O = Observed Value, E = Expected Value</a:t>
            </a:r>
          </a:p>
          <a:p>
            <a:pPr>
              <a:lnSpc>
                <a:spcPts val="3276"/>
              </a:lnSpc>
            </a:pPr>
          </a:p>
          <a:p>
            <a:pPr>
              <a:lnSpc>
                <a:spcPts val="3276"/>
              </a:lnSpc>
            </a:pPr>
            <a:r>
              <a:rPr lang="en-US" sz="2520" spc="-25">
                <a:solidFill>
                  <a:srgbClr val="000000"/>
                </a:solidFill>
                <a:latin typeface="Fira Sans Medium"/>
              </a:rPr>
              <a:t> The number of variables that can change in a statistical calculation is represented by degrees of freedom.</a:t>
            </a:r>
          </a:p>
          <a:p>
            <a:pPr>
              <a:lnSpc>
                <a:spcPts val="2958"/>
              </a:lnSpc>
            </a:pPr>
          </a:p>
          <a:p>
            <a:pPr>
              <a:lnSpc>
                <a:spcPts val="3698"/>
              </a:lnSpc>
            </a:pPr>
            <a:r>
              <a:rPr lang="en-US" sz="2845" spc="-28">
                <a:solidFill>
                  <a:srgbClr val="000000"/>
                </a:solidFill>
                <a:ea typeface="Fira Sans Medium Bold"/>
              </a:rPr>
              <a:t>● Linear regression</a:t>
            </a:r>
          </a:p>
          <a:p>
            <a:pPr>
              <a:lnSpc>
                <a:spcPts val="3276"/>
              </a:lnSpc>
              <a:spcBef>
                <a:spcPct val="0"/>
              </a:spcBef>
            </a:pPr>
            <a:r>
              <a:rPr lang="en-US" sz="2520" spc="-25">
                <a:solidFill>
                  <a:srgbClr val="000000"/>
                </a:solidFill>
                <a:latin typeface="Fira Sans Medium"/>
              </a:rPr>
              <a:t>Linear regression is a method for predicting the value of a dependent variable based on the value of an independent variable, where a linear relationship between the two variables is established.</a:t>
            </a:r>
          </a:p>
        </p:txBody>
      </p:sp>
      <p:grpSp>
        <p:nvGrpSpPr>
          <p:cNvPr name="Group 7" id="7"/>
          <p:cNvGrpSpPr/>
          <p:nvPr/>
        </p:nvGrpSpPr>
        <p:grpSpPr>
          <a:xfrm rot="0">
            <a:off x="15256718" y="-914700"/>
            <a:ext cx="7027514" cy="6085860"/>
            <a:chOff x="0" y="0"/>
            <a:chExt cx="3619627" cy="3134614"/>
          </a:xfrm>
        </p:grpSpPr>
        <p:sp>
          <p:nvSpPr>
            <p:cNvPr name="Freeform 8" id="8"/>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9" id="9"/>
          <p:cNvGrpSpPr/>
          <p:nvPr/>
        </p:nvGrpSpPr>
        <p:grpSpPr>
          <a:xfrm rot="0">
            <a:off x="15256718" y="5143500"/>
            <a:ext cx="7027514" cy="6085860"/>
            <a:chOff x="0" y="0"/>
            <a:chExt cx="3619627" cy="3134614"/>
          </a:xfrm>
        </p:grpSpPr>
        <p:sp>
          <p:nvSpPr>
            <p:cNvPr name="Freeform 10" id="10"/>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465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0464511" y="5464882"/>
            <a:ext cx="6722601" cy="2784915"/>
          </a:xfrm>
          <a:prstGeom prst="rect">
            <a:avLst/>
          </a:prstGeom>
        </p:spPr>
      </p:pic>
      <p:sp>
        <p:nvSpPr>
          <p:cNvPr name="TextBox 3" id="3"/>
          <p:cNvSpPr txBox="true"/>
          <p:nvPr/>
        </p:nvSpPr>
        <p:spPr>
          <a:xfrm rot="0">
            <a:off x="1354705" y="971550"/>
            <a:ext cx="9435811" cy="5023127"/>
          </a:xfrm>
          <a:prstGeom prst="rect">
            <a:avLst/>
          </a:prstGeom>
        </p:spPr>
        <p:txBody>
          <a:bodyPr anchor="t" rtlCol="false" tIns="0" lIns="0" bIns="0" rIns="0">
            <a:spAutoFit/>
          </a:bodyPr>
          <a:lstStyle/>
          <a:p>
            <a:pPr>
              <a:lnSpc>
                <a:spcPts val="3892"/>
              </a:lnSpc>
            </a:pPr>
            <a:r>
              <a:rPr lang="en-US" sz="2780">
                <a:solidFill>
                  <a:srgbClr val="F4F4F4"/>
                </a:solidFill>
                <a:latin typeface="Fira Sans Light Bold"/>
              </a:rPr>
              <a:t>Summary statistics :</a:t>
            </a:r>
          </a:p>
          <a:p>
            <a:pPr>
              <a:lnSpc>
                <a:spcPts val="4095"/>
              </a:lnSpc>
            </a:pPr>
          </a:p>
          <a:p>
            <a:pPr>
              <a:lnSpc>
                <a:spcPts val="3689"/>
              </a:lnSpc>
            </a:pPr>
            <a:r>
              <a:rPr lang="en-US" sz="2635">
                <a:solidFill>
                  <a:srgbClr val="F4F4F4"/>
                </a:solidFill>
                <a:latin typeface="Fira Sans Light"/>
              </a:rPr>
              <a:t>Let's start by looking at some summary statistics for the funding amount: </a:t>
            </a:r>
          </a:p>
          <a:p>
            <a:pPr algn="just">
              <a:lnSpc>
                <a:spcPts val="3486"/>
              </a:lnSpc>
            </a:pPr>
            <a:r>
              <a:rPr lang="en-US" sz="2490">
                <a:solidFill>
                  <a:srgbClr val="F4F4F4"/>
                </a:solidFill>
                <a:latin typeface="Fira Sans Light"/>
              </a:rPr>
              <a:t>From the table above, we can see that the minimum funding amount is 0 and the maximum funding amount is 10. The average (mean) funding amount is 4.1 million, and the median funding amount is 4 million. The standard deviation of the funding amounts is 3.05, which means that the funding amounts are relatively spread out from the mean.</a:t>
            </a:r>
          </a:p>
          <a:p>
            <a:pPr algn="just" marL="0" indent="0" lvl="0">
              <a:lnSpc>
                <a:spcPts val="3486"/>
              </a:lnSpc>
            </a:pPr>
          </a:p>
        </p:txBody>
      </p:sp>
      <p:sp>
        <p:nvSpPr>
          <p:cNvPr name="TextBox 4" id="4"/>
          <p:cNvSpPr txBox="true"/>
          <p:nvPr/>
        </p:nvSpPr>
        <p:spPr>
          <a:xfrm rot="0">
            <a:off x="1354705" y="6431390"/>
            <a:ext cx="9120150" cy="2826910"/>
          </a:xfrm>
          <a:prstGeom prst="rect">
            <a:avLst/>
          </a:prstGeom>
        </p:spPr>
        <p:txBody>
          <a:bodyPr anchor="t" rtlCol="false" tIns="0" lIns="0" bIns="0" rIns="0">
            <a:spAutoFit/>
          </a:bodyPr>
          <a:lstStyle/>
          <a:p>
            <a:pPr>
              <a:lnSpc>
                <a:spcPts val="3761"/>
              </a:lnSpc>
            </a:pPr>
            <a:r>
              <a:rPr lang="en-US" sz="2687">
                <a:solidFill>
                  <a:srgbClr val="F4F4F4"/>
                </a:solidFill>
                <a:latin typeface="Fira Sans Light Bold"/>
              </a:rPr>
              <a:t>Probability of Receiving Funding:</a:t>
            </a:r>
          </a:p>
          <a:p>
            <a:pPr>
              <a:lnSpc>
                <a:spcPts val="3761"/>
              </a:lnSpc>
            </a:pPr>
          </a:p>
          <a:p>
            <a:pPr>
              <a:lnSpc>
                <a:spcPts val="3761"/>
              </a:lnSpc>
            </a:pPr>
            <a:r>
              <a:rPr lang="en-US" sz="2687">
                <a:solidFill>
                  <a:srgbClr val="F4F4F4"/>
                </a:solidFill>
                <a:latin typeface="Fira Sans Light"/>
              </a:rPr>
              <a:t>Link of the data :</a:t>
            </a:r>
          </a:p>
          <a:p>
            <a:pPr>
              <a:lnSpc>
                <a:spcPts val="3761"/>
              </a:lnSpc>
            </a:pPr>
          </a:p>
          <a:p>
            <a:pPr algn="l" marL="0" indent="0" lvl="0">
              <a:lnSpc>
                <a:spcPts val="3761"/>
              </a:lnSpc>
            </a:pPr>
            <a:r>
              <a:rPr lang="en-US" sz="2687">
                <a:solidFill>
                  <a:srgbClr val="F4F4F4"/>
                </a:solidFill>
                <a:latin typeface="Fira Sans Light"/>
              </a:rPr>
              <a:t>Sample data suggests that 60.7% of startups in India received funding.</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6480861" y="-285258"/>
            <a:ext cx="3034530" cy="2627917"/>
            <a:chOff x="0" y="0"/>
            <a:chExt cx="3619627" cy="3134614"/>
          </a:xfrm>
        </p:grpSpPr>
        <p:sp>
          <p:nvSpPr>
            <p:cNvPr name="Freeform 3" id="3"/>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4" id="4"/>
          <p:cNvGrpSpPr/>
          <p:nvPr/>
        </p:nvGrpSpPr>
        <p:grpSpPr>
          <a:xfrm rot="0">
            <a:off x="-621647" y="8816794"/>
            <a:ext cx="2141618" cy="1854652"/>
            <a:chOff x="0" y="0"/>
            <a:chExt cx="3619627" cy="3134614"/>
          </a:xfrm>
        </p:grpSpPr>
        <p:sp>
          <p:nvSpPr>
            <p:cNvPr name="Freeform 5" id="5"/>
            <p:cNvSpPr/>
            <p:nvPr/>
          </p:nvSpPr>
          <p:spPr>
            <a:xfrm flipH="false" flipV="false">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6" id="6"/>
          <p:cNvGrpSpPr/>
          <p:nvPr/>
        </p:nvGrpSpPr>
        <p:grpSpPr>
          <a:xfrm rot="0">
            <a:off x="1519971" y="1246037"/>
            <a:ext cx="14960890" cy="6709217"/>
            <a:chOff x="0" y="0"/>
            <a:chExt cx="19947853" cy="8945623"/>
          </a:xfrm>
        </p:grpSpPr>
        <p:sp>
          <p:nvSpPr>
            <p:cNvPr name="TextBox 7" id="7"/>
            <p:cNvSpPr txBox="true"/>
            <p:nvPr/>
          </p:nvSpPr>
          <p:spPr>
            <a:xfrm rot="0">
              <a:off x="0" y="2535298"/>
              <a:ext cx="19947853" cy="6410325"/>
            </a:xfrm>
            <a:prstGeom prst="rect">
              <a:avLst/>
            </a:prstGeom>
          </p:spPr>
          <p:txBody>
            <a:bodyPr anchor="t" rtlCol="false" tIns="0" lIns="0" bIns="0" rIns="0">
              <a:spAutoFit/>
            </a:bodyPr>
            <a:lstStyle/>
            <a:p>
              <a:pPr>
                <a:lnSpc>
                  <a:spcPts val="4725"/>
                </a:lnSpc>
              </a:pPr>
              <a:r>
                <a:rPr lang="en-US" sz="3937" u="sng">
                  <a:solidFill>
                    <a:srgbClr val="000000"/>
                  </a:solidFill>
                  <a:latin typeface="Fira Sans Medium Bold"/>
                </a:rPr>
                <a:t>HYPOTHESIS 1:</a:t>
              </a:r>
            </a:p>
            <a:p>
              <a:pPr>
                <a:lnSpc>
                  <a:spcPts val="4725"/>
                </a:lnSpc>
              </a:pPr>
            </a:p>
            <a:p>
              <a:pPr>
                <a:lnSpc>
                  <a:spcPts val="4725"/>
                </a:lnSpc>
              </a:pPr>
              <a:r>
                <a:rPr lang="en-US" sz="3937" u="sng">
                  <a:solidFill>
                    <a:srgbClr val="000000"/>
                  </a:solidFill>
                  <a:latin typeface="Fira Sans Medium"/>
                </a:rPr>
                <a:t>Null hypothesis</a:t>
              </a:r>
              <a:r>
                <a:rPr lang="en-US" sz="3937">
                  <a:solidFill>
                    <a:srgbClr val="000000"/>
                  </a:solidFill>
                  <a:latin typeface="Fira Sans Medium"/>
                </a:rPr>
                <a:t> (H0): There is no significant correlation between the location of registration and the number of startups in India.</a:t>
              </a:r>
            </a:p>
            <a:p>
              <a:pPr>
                <a:lnSpc>
                  <a:spcPts val="4725"/>
                </a:lnSpc>
              </a:pPr>
            </a:p>
            <a:p>
              <a:pPr>
                <a:lnSpc>
                  <a:spcPts val="4725"/>
                </a:lnSpc>
                <a:spcBef>
                  <a:spcPct val="0"/>
                </a:spcBef>
              </a:pPr>
              <a:r>
                <a:rPr lang="en-US" sz="3937" u="sng">
                  <a:solidFill>
                    <a:srgbClr val="000000"/>
                  </a:solidFill>
                  <a:latin typeface="Fira Sans Medium"/>
                </a:rPr>
                <a:t>Alternative hypothesis</a:t>
              </a:r>
              <a:r>
                <a:rPr lang="en-US" sz="3937">
                  <a:solidFill>
                    <a:srgbClr val="000000"/>
                  </a:solidFill>
                  <a:latin typeface="Fira Sans Medium"/>
                </a:rPr>
                <a:t> (H1): There is a strong positive correlation between the location of registration and the number of startups in India.</a:t>
              </a:r>
            </a:p>
          </p:txBody>
        </p:sp>
        <p:sp>
          <p:nvSpPr>
            <p:cNvPr name="TextBox 8" id="8"/>
            <p:cNvSpPr txBox="true"/>
            <p:nvPr/>
          </p:nvSpPr>
          <p:spPr>
            <a:xfrm rot="0">
              <a:off x="0" y="0"/>
              <a:ext cx="19947853" cy="2082468"/>
            </a:xfrm>
            <a:prstGeom prst="rect">
              <a:avLst/>
            </a:prstGeom>
          </p:spPr>
          <p:txBody>
            <a:bodyPr anchor="t" rtlCol="false" tIns="0" lIns="0" bIns="0" rIns="0">
              <a:spAutoFit/>
            </a:bodyPr>
            <a:lstStyle/>
            <a:p>
              <a:pPr>
                <a:lnSpc>
                  <a:spcPts val="12327"/>
                </a:lnSpc>
              </a:pPr>
              <a:r>
                <a:rPr lang="en-US" sz="10273">
                  <a:solidFill>
                    <a:srgbClr val="A4E473"/>
                  </a:solidFill>
                  <a:latin typeface="Fira Sans Medium"/>
                </a:rPr>
                <a:t>HYPOTHESIS TESTING:</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25" t="3167" r="4160" b="0"/>
          <a:stretch>
            <a:fillRect/>
          </a:stretch>
        </p:blipFill>
        <p:spPr>
          <a:xfrm flipH="false" flipV="false" rot="0">
            <a:off x="8133366" y="3760996"/>
            <a:ext cx="10318067" cy="5195661"/>
          </a:xfrm>
          <a:prstGeom prst="rect">
            <a:avLst/>
          </a:prstGeom>
        </p:spPr>
      </p:pic>
      <p:sp>
        <p:nvSpPr>
          <p:cNvPr name="TextBox 3" id="3"/>
          <p:cNvSpPr txBox="true"/>
          <p:nvPr/>
        </p:nvSpPr>
        <p:spPr>
          <a:xfrm rot="0">
            <a:off x="1555901" y="1249478"/>
            <a:ext cx="14473734" cy="595105"/>
          </a:xfrm>
          <a:prstGeom prst="rect">
            <a:avLst/>
          </a:prstGeom>
        </p:spPr>
        <p:txBody>
          <a:bodyPr anchor="t" rtlCol="false" tIns="0" lIns="0" bIns="0" rIns="0">
            <a:spAutoFit/>
          </a:bodyPr>
          <a:lstStyle/>
          <a:p>
            <a:pPr algn="ctr">
              <a:lnSpc>
                <a:spcPts val="4998"/>
              </a:lnSpc>
              <a:spcBef>
                <a:spcPct val="0"/>
              </a:spcBef>
            </a:pPr>
            <a:r>
              <a:rPr lang="en-US" sz="3570">
                <a:solidFill>
                  <a:srgbClr val="000000"/>
                </a:solidFill>
                <a:latin typeface="Canva Sans Bold"/>
              </a:rPr>
              <a:t>What  amount of funding a startup receives based on its location?</a:t>
            </a:r>
          </a:p>
        </p:txBody>
      </p:sp>
      <p:sp>
        <p:nvSpPr>
          <p:cNvPr name="TextBox 4" id="4"/>
          <p:cNvSpPr txBox="true"/>
          <p:nvPr/>
        </p:nvSpPr>
        <p:spPr>
          <a:xfrm rot="0">
            <a:off x="485656" y="5524961"/>
            <a:ext cx="7647709" cy="2957830"/>
          </a:xfrm>
          <a:prstGeom prst="rect">
            <a:avLst/>
          </a:prstGeom>
        </p:spPr>
        <p:txBody>
          <a:bodyPr anchor="t" rtlCol="false" tIns="0" lIns="0" bIns="0" rIns="0">
            <a:spAutoFit/>
          </a:bodyPr>
          <a:lstStyle/>
          <a:p>
            <a:pPr algn="just">
              <a:lnSpc>
                <a:spcPts val="3920"/>
              </a:lnSpc>
            </a:pPr>
            <a:r>
              <a:rPr lang="en-US" sz="2800">
                <a:solidFill>
                  <a:srgbClr val="000000"/>
                </a:solidFill>
                <a:latin typeface="Canva Sans"/>
              </a:rPr>
              <a:t>The box plot will allow us to visualize any differences in the distribution of funding amounts across locations, while the ANOVA will help us determine if there is a significant difference in the mean funding amount between locations.</a:t>
            </a:r>
          </a:p>
        </p:txBody>
      </p:sp>
      <p:pic>
        <p:nvPicPr>
          <p:cNvPr name="Picture 5" id="5"/>
          <p:cNvPicPr>
            <a:picLocks noChangeAspect="true"/>
          </p:cNvPicPr>
          <p:nvPr/>
        </p:nvPicPr>
        <p:blipFill>
          <a:blip r:embed="rId3"/>
          <a:srcRect l="103" t="0" r="11478" b="3572"/>
          <a:stretch>
            <a:fillRect/>
          </a:stretch>
        </p:blipFill>
        <p:spPr>
          <a:xfrm flipH="false" flipV="false" rot="0">
            <a:off x="725434" y="4212219"/>
            <a:ext cx="7168154" cy="931281"/>
          </a:xfrm>
          <a:prstGeom prst="rect">
            <a:avLst/>
          </a:prstGeom>
        </p:spPr>
      </p:pic>
      <p:sp>
        <p:nvSpPr>
          <p:cNvPr name="TextBox 6" id="6"/>
          <p:cNvSpPr txBox="true"/>
          <p:nvPr/>
        </p:nvSpPr>
        <p:spPr>
          <a:xfrm rot="0">
            <a:off x="1028700" y="2809505"/>
            <a:ext cx="7505599" cy="1402715"/>
          </a:xfrm>
          <a:prstGeom prst="rect">
            <a:avLst/>
          </a:prstGeom>
        </p:spPr>
        <p:txBody>
          <a:bodyPr anchor="t" rtlCol="false" tIns="0" lIns="0" bIns="0" rIns="0">
            <a:spAutoFit/>
          </a:bodyPr>
          <a:lstStyle/>
          <a:p>
            <a:pPr algn="just">
              <a:lnSpc>
                <a:spcPts val="3360"/>
              </a:lnSpc>
            </a:pPr>
            <a:r>
              <a:rPr lang="en-US" sz="2400">
                <a:solidFill>
                  <a:srgbClr val="000000"/>
                </a:solidFill>
                <a:latin typeface="Canva Sans Bold"/>
              </a:rPr>
              <a:t>Conduct an ANOVA to determine if the mean funding amount differs significantly by location</a:t>
            </a:r>
          </a:p>
          <a:p>
            <a:pPr algn="ctr">
              <a:lnSpc>
                <a:spcPts val="475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786" r="0" b="2412"/>
          <a:stretch>
            <a:fillRect/>
          </a:stretch>
        </p:blipFill>
        <p:spPr>
          <a:xfrm flipH="false" flipV="false" rot="0">
            <a:off x="8525892" y="5143500"/>
            <a:ext cx="9239385" cy="4445886"/>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0115390" y="2195830"/>
            <a:ext cx="6060388" cy="2709693"/>
          </a:xfrm>
          <a:prstGeom prst="rect">
            <a:avLst/>
          </a:prstGeom>
        </p:spPr>
      </p:pic>
      <p:sp>
        <p:nvSpPr>
          <p:cNvPr name="TextBox 4" id="4"/>
          <p:cNvSpPr txBox="true"/>
          <p:nvPr/>
        </p:nvSpPr>
        <p:spPr>
          <a:xfrm rot="0">
            <a:off x="2655654" y="670560"/>
            <a:ext cx="12270284" cy="1287145"/>
          </a:xfrm>
          <a:prstGeom prst="rect">
            <a:avLst/>
          </a:prstGeom>
        </p:spPr>
        <p:txBody>
          <a:bodyPr anchor="t" rtlCol="false" tIns="0" lIns="0" bIns="0" rIns="0">
            <a:spAutoFit/>
          </a:bodyPr>
          <a:lstStyle/>
          <a:p>
            <a:pPr algn="ctr">
              <a:lnSpc>
                <a:spcPts val="5599"/>
              </a:lnSpc>
            </a:pPr>
            <a:r>
              <a:rPr lang="en-US" sz="3999">
                <a:solidFill>
                  <a:srgbClr val="000000"/>
                </a:solidFill>
                <a:latin typeface="Canva Sans Bold"/>
              </a:rPr>
              <a:t>Relationship Between  Success  rate and Location</a:t>
            </a:r>
          </a:p>
          <a:p>
            <a:pPr algn="ctr">
              <a:lnSpc>
                <a:spcPts val="4759"/>
              </a:lnSpc>
            </a:pPr>
          </a:p>
        </p:txBody>
      </p:sp>
      <p:sp>
        <p:nvSpPr>
          <p:cNvPr name="TextBox 5" id="5"/>
          <p:cNvSpPr txBox="true"/>
          <p:nvPr/>
        </p:nvSpPr>
        <p:spPr>
          <a:xfrm rot="0">
            <a:off x="719646" y="3885816"/>
            <a:ext cx="7484895" cy="5703570"/>
          </a:xfrm>
          <a:prstGeom prst="rect">
            <a:avLst/>
          </a:prstGeom>
        </p:spPr>
        <p:txBody>
          <a:bodyPr anchor="t" rtlCol="false" tIns="0" lIns="0" bIns="0" rIns="0">
            <a:spAutoFit/>
          </a:bodyPr>
          <a:lstStyle/>
          <a:p>
            <a:pPr algn="just">
              <a:lnSpc>
                <a:spcPts val="3780"/>
              </a:lnSpc>
            </a:pPr>
            <a:r>
              <a:rPr lang="en-US" sz="2700">
                <a:solidFill>
                  <a:srgbClr val="000000"/>
                </a:solidFill>
                <a:latin typeface="Canva Sans"/>
              </a:rPr>
              <a:t>The bar graph displays the success rates of startups in four different cities: Delhi, Mumbai, Bangalore, and Hyderabad. From the graph, we can see that Delhi has the highest success rate at 80%, followed by Hyderabad at 75%, Bangalore at 60%, and Mumbai at 50%.</a:t>
            </a:r>
          </a:p>
          <a:p>
            <a:pPr algn="just">
              <a:lnSpc>
                <a:spcPts val="3780"/>
              </a:lnSpc>
            </a:pPr>
            <a:r>
              <a:rPr lang="en-US" sz="2700">
                <a:solidFill>
                  <a:srgbClr val="000000"/>
                </a:solidFill>
                <a:latin typeface="Canva Sans"/>
              </a:rPr>
              <a:t>we can conclude that location may not be a significant factor since all the data points are from developed cities. However, when considering urban and rural areas, it appears that location plays a significant role.</a:t>
            </a:r>
          </a:p>
        </p:txBody>
      </p:sp>
      <p:sp>
        <p:nvSpPr>
          <p:cNvPr name="TextBox 6" id="6"/>
          <p:cNvSpPr txBox="true"/>
          <p:nvPr/>
        </p:nvSpPr>
        <p:spPr>
          <a:xfrm rot="0">
            <a:off x="719646" y="2440479"/>
            <a:ext cx="7277398"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Bold"/>
              </a:rPr>
              <a:t>BY APPLYING CHI- SQUARED TEST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DAFineyAAZc</dc:identifier>
  <dcterms:modified xsi:type="dcterms:W3CDTF">2011-08-01T06:04:30Z</dcterms:modified>
  <cp:revision>1</cp:revision>
  <dc:title>STARTUP FUNDING IN INDIA</dc:title>
</cp:coreProperties>
</file>

<file path=docProps/thumbnail.jpeg>
</file>